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9"/>
  </p:notesMasterIdLst>
  <p:sldIdLst>
    <p:sldId id="437" r:id="rId4"/>
    <p:sldId id="629" r:id="rId5"/>
    <p:sldId id="258" r:id="rId6"/>
    <p:sldId id="267" r:id="rId7"/>
    <p:sldId id="690" r:id="rId8"/>
    <p:sldId id="670" r:id="rId9"/>
    <p:sldId id="266" r:id="rId10"/>
    <p:sldId id="261" r:id="rId11"/>
    <p:sldId id="658" r:id="rId12"/>
    <p:sldId id="663" r:id="rId13"/>
    <p:sldId id="256" r:id="rId14"/>
    <p:sldId id="681" r:id="rId15"/>
    <p:sldId id="294" r:id="rId16"/>
    <p:sldId id="666" r:id="rId17"/>
    <p:sldId id="303" r:id="rId18"/>
    <p:sldId id="648" r:id="rId19"/>
    <p:sldId id="669" r:id="rId20"/>
    <p:sldId id="652" r:id="rId21"/>
    <p:sldId id="649" r:id="rId22"/>
    <p:sldId id="687" r:id="rId23"/>
    <p:sldId id="693" r:id="rId24"/>
    <p:sldId id="645" r:id="rId25"/>
    <p:sldId id="671" r:id="rId26"/>
    <p:sldId id="694" r:id="rId27"/>
    <p:sldId id="6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A53B4E-4804-4F21-A23F-9D4B21B38E26}">
          <p14:sldIdLst>
            <p14:sldId id="437"/>
            <p14:sldId id="629"/>
            <p14:sldId id="258"/>
            <p14:sldId id="267"/>
            <p14:sldId id="690"/>
            <p14:sldId id="670"/>
            <p14:sldId id="266"/>
            <p14:sldId id="261"/>
            <p14:sldId id="658"/>
            <p14:sldId id="663"/>
            <p14:sldId id="256"/>
            <p14:sldId id="681"/>
            <p14:sldId id="294"/>
            <p14:sldId id="666"/>
            <p14:sldId id="303"/>
            <p14:sldId id="648"/>
            <p14:sldId id="669"/>
            <p14:sldId id="652"/>
            <p14:sldId id="649"/>
            <p14:sldId id="687"/>
            <p14:sldId id="693"/>
            <p14:sldId id="645"/>
            <p14:sldId id="671"/>
            <p14:sldId id="694"/>
            <p14:sldId id="6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pbosch marypbosch" initials="mm" lastIdx="3" clrIdx="0">
    <p:extLst>
      <p:ext uri="{19B8F6BF-5375-455C-9EA6-DF929625EA0E}">
        <p15:presenceInfo xmlns:p15="http://schemas.microsoft.com/office/powerpoint/2012/main" userId="96ff29594f7d3e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D5CC"/>
    <a:srgbClr val="6DC6BD"/>
    <a:srgbClr val="FE7B5C"/>
    <a:srgbClr val="036B6D"/>
    <a:srgbClr val="005138"/>
    <a:srgbClr val="447F5C"/>
    <a:srgbClr val="1E1317"/>
    <a:srgbClr val="0E151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7" autoAdjust="0"/>
    <p:restoredTop sz="89609" autoAdjust="0"/>
  </p:normalViewPr>
  <p:slideViewPr>
    <p:cSldViewPr snapToGrid="0">
      <p:cViewPr varScale="1">
        <p:scale>
          <a:sx n="94" d="100"/>
          <a:sy n="94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enna.galbreath\AppData\Local\Temp\Temp1_Data_All_210419%20(2).zip\Molalla%20Small%20Business%20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Building Permits Issued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8-4B14-A277-FE3DCB7FE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Building Permits Issued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B8-4B14-A277-FE3DCB7FE8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Building Permits Issued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B8-4B14-A277-FE3DCB7FE8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19239008"/>
        <c:axId val="619228608"/>
      </c:barChart>
      <c:catAx>
        <c:axId val="61923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228608"/>
        <c:crosses val="autoZero"/>
        <c:auto val="1"/>
        <c:lblAlgn val="ctr"/>
        <c:lblOffset val="100"/>
        <c:noMultiLvlLbl val="0"/>
      </c:catAx>
      <c:valAx>
        <c:axId val="619228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923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374896834779506"/>
          <c:y val="1.9829249861039115E-2"/>
          <c:w val="0.59680778925297218"/>
          <c:h val="0.133728252881746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sz="1600" dirty="0">
                <a:latin typeface="Avenir Book" panose="02000503020000020003" pitchFamily="2" charset="0"/>
              </a:rPr>
              <a:t>Which phrase best describes your </a:t>
            </a:r>
            <a:r>
              <a:rPr lang="en-US" sz="1600" b="1" dirty="0">
                <a:latin typeface="Avenir Book" panose="02000503020000020003" pitchFamily="2" charset="0"/>
              </a:rPr>
              <a:t>plans to expand or reduce your operations </a:t>
            </a:r>
            <a:r>
              <a:rPr lang="en-US" sz="1600" dirty="0">
                <a:latin typeface="Avenir Book" panose="02000503020000020003" pitchFamily="2" charset="0"/>
              </a:rPr>
              <a:t>in the next 1 or 2 years?</a:t>
            </a:r>
          </a:p>
        </c:rich>
      </c:tx>
      <c:layout>
        <c:manualLayout>
          <c:xMode val="edge"/>
          <c:yMode val="edge"/>
          <c:x val="0.11993801652892565"/>
          <c:y val="1.39664804469273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2156808382680665E-2"/>
          <c:y val="0.19883612662942271"/>
          <c:w val="0.97568638323463863"/>
          <c:h val="0.59896039531371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'Question 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036B6D"/>
            </a:solidFill>
            <a:ln>
              <a:prstDash val="solid"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'Question 7'!$A$4:$A$10</c:f>
              <c:strCache>
                <c:ptCount val="7"/>
                <c:pt idx="0">
                  <c:v>Plan to expand operations/employment</c:v>
                </c:pt>
                <c:pt idx="1">
                  <c:v>Plan to reduce operations/employment</c:v>
                </c:pt>
                <c:pt idx="2">
                  <c:v>Plan to relocate</c:v>
                </c:pt>
                <c:pt idx="3">
                  <c:v>Plan to sell business</c:v>
                </c:pt>
                <c:pt idx="4">
                  <c:v>No plans to change</c:v>
                </c:pt>
                <c:pt idx="5">
                  <c:v>Uncertain</c:v>
                </c:pt>
                <c:pt idx="6">
                  <c:v>Other (please specify)</c:v>
                </c:pt>
              </c:strCache>
            </c:strRef>
          </c:cat>
          <c:val>
            <c:numRef>
              <c:f>'Question 7'!$B$4:$B$10</c:f>
              <c:numCache>
                <c:formatCode>0.00%</c:formatCode>
                <c:ptCount val="7"/>
                <c:pt idx="0">
                  <c:v>0.45710000000000001</c:v>
                </c:pt>
                <c:pt idx="1">
                  <c:v>2.86E-2</c:v>
                </c:pt>
                <c:pt idx="2">
                  <c:v>0</c:v>
                </c:pt>
                <c:pt idx="3">
                  <c:v>0</c:v>
                </c:pt>
                <c:pt idx="4">
                  <c:v>0.4</c:v>
                </c:pt>
                <c:pt idx="5">
                  <c:v>8.5699999999999998E-2</c:v>
                </c:pt>
                <c:pt idx="6">
                  <c:v>2.86E-2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8-483A-80B0-CE8B8174E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one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txPr>
    <a:bodyPr/>
    <a:lstStyle/>
    <a:p>
      <a:pPr>
        <a:defRPr>
          <a:latin typeface="Avenir Book" panose="02000503020000020003" pitchFamily="2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215CF-5B83-4BEA-9C7C-8C2FD837436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CD2EB-2B7F-452C-903B-7063F1437178}">
      <dgm:prSet custT="1"/>
      <dgm:spPr>
        <a:solidFill>
          <a:srgbClr val="73D5CC">
            <a:alpha val="10980"/>
          </a:srgbClr>
        </a:solidFill>
      </dgm:spPr>
      <dgm:t>
        <a:bodyPr tIns="0" anchor="t" anchorCtr="0"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rgbClr val="036B6D"/>
              </a:solidFill>
              <a:latin typeface="Avenir Book" panose="02000503020000020003" pitchFamily="2" charset="0"/>
            </a:rPr>
            <a:t>Create and implement </a:t>
          </a:r>
          <a:r>
            <a:rPr lang="en-US" sz="1600" dirty="0">
              <a:solidFill>
                <a:srgbClr val="036B6D"/>
              </a:solidFill>
              <a:latin typeface="Avenir Book" panose="02000503020000020003" pitchFamily="2" charset="0"/>
            </a:rPr>
            <a:t>an Appealing, Cohesive, Community Identity/Brand</a:t>
          </a:r>
        </a:p>
      </dgm:t>
    </dgm:pt>
    <dgm:pt modelId="{1338ADF9-64FC-4D07-9529-8139E3FF43AA}" type="parTrans" cxnId="{EA928C73-539A-4D2F-9257-03928FACA5B9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84020F68-62A6-4665-8671-A25745392983}" type="sibTrans" cxnId="{EA928C73-539A-4D2F-9257-03928FACA5B9}">
      <dgm:prSet phldrT="1" phldr="0"/>
      <dgm:spPr>
        <a:solidFill>
          <a:srgbClr val="FE7B5C">
            <a:alpha val="63137"/>
          </a:srgbClr>
        </a:solidFill>
        <a:ln>
          <a:noFill/>
        </a:ln>
      </dgm:spPr>
      <dgm:t>
        <a:bodyPr/>
        <a:lstStyle/>
        <a:p>
          <a:r>
            <a:rPr lang="en-US">
              <a:latin typeface="Avenir Book" panose="02000503020000020003" pitchFamily="2" charset="0"/>
            </a:rPr>
            <a:t>1</a:t>
          </a:r>
        </a:p>
      </dgm:t>
    </dgm:pt>
    <dgm:pt modelId="{BF4CADB7-21D1-4482-9845-0F7FC2515311}">
      <dgm:prSet custT="1"/>
      <dgm:spPr>
        <a:solidFill>
          <a:srgbClr val="73D5CC">
            <a:alpha val="10980"/>
          </a:srgbClr>
        </a:solidFill>
      </dgm:spPr>
      <dgm:t>
        <a:bodyPr tIns="0" anchor="t" anchorCtr="0"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rgbClr val="036B6D"/>
              </a:solidFill>
              <a:latin typeface="Avenir Book" panose="02000503020000020003" pitchFamily="2" charset="0"/>
            </a:rPr>
            <a:t>Advocate</a:t>
          </a:r>
          <a:r>
            <a:rPr lang="en-US" sz="1600" dirty="0">
              <a:solidFill>
                <a:srgbClr val="036B6D"/>
              </a:solidFill>
              <a:latin typeface="Avenir Book" panose="02000503020000020003" pitchFamily="2" charset="0"/>
            </a:rPr>
            <a:t> for Small Business Development </a:t>
          </a:r>
        </a:p>
      </dgm:t>
    </dgm:pt>
    <dgm:pt modelId="{5905DE7B-C4CA-4964-971F-C2B764861018}" type="parTrans" cxnId="{E4AD6FDC-0540-473E-91AB-89CA74ECCFB0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6A7FC17C-A26F-4026-90B1-D24313B1AA9E}" type="sibTrans" cxnId="{E4AD6FDC-0540-473E-91AB-89CA74ECCFB0}">
      <dgm:prSet phldrT="2" phldr="0"/>
      <dgm:spPr>
        <a:solidFill>
          <a:srgbClr val="FE7B5C">
            <a:alpha val="63137"/>
          </a:srgbClr>
        </a:solidFill>
        <a:ln>
          <a:noFill/>
        </a:ln>
      </dgm:spPr>
      <dgm:t>
        <a:bodyPr/>
        <a:lstStyle/>
        <a:p>
          <a:r>
            <a:rPr lang="en-US">
              <a:latin typeface="Avenir Book" panose="02000503020000020003" pitchFamily="2" charset="0"/>
            </a:rPr>
            <a:t>2</a:t>
          </a:r>
        </a:p>
      </dgm:t>
    </dgm:pt>
    <dgm:pt modelId="{293FBD0B-E365-4D41-8C56-849ECF2BE56C}">
      <dgm:prSet custT="1"/>
      <dgm:spPr>
        <a:solidFill>
          <a:srgbClr val="73D5CC">
            <a:alpha val="10980"/>
          </a:srgbClr>
        </a:solidFill>
      </dgm:spPr>
      <dgm:t>
        <a:bodyPr tIns="0" anchor="t" anchorCtr="0"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rgbClr val="036B6D"/>
              </a:solidFill>
              <a:latin typeface="Avenir Book" panose="02000503020000020003" pitchFamily="2" charset="0"/>
            </a:rPr>
            <a:t>Improve</a:t>
          </a:r>
          <a:r>
            <a:rPr lang="en-US" sz="1600" dirty="0">
              <a:solidFill>
                <a:srgbClr val="036B6D"/>
              </a:solidFill>
              <a:latin typeface="Avenir Book" panose="02000503020000020003" pitchFamily="2" charset="0"/>
            </a:rPr>
            <a:t> </a:t>
          </a:r>
          <a:r>
            <a:rPr lang="en-US" sz="1600" b="1" dirty="0">
              <a:solidFill>
                <a:srgbClr val="036B6D"/>
              </a:solidFill>
              <a:latin typeface="Avenir Book" panose="02000503020000020003" pitchFamily="2" charset="0"/>
            </a:rPr>
            <a:t>Downtown Curb Appeal</a:t>
          </a:r>
          <a:r>
            <a:rPr lang="en-US" sz="1600" dirty="0">
              <a:solidFill>
                <a:srgbClr val="036B6D"/>
              </a:solidFill>
              <a:latin typeface="Avenir Book" panose="02000503020000020003" pitchFamily="2" charset="0"/>
            </a:rPr>
            <a:t>: from clean up and painting to landscaping, banners, lighting. </a:t>
          </a:r>
        </a:p>
      </dgm:t>
    </dgm:pt>
    <dgm:pt modelId="{1B25A44F-6C4F-40FA-AD71-18692B3AF269}" type="parTrans" cxnId="{A7F535B2-9D8F-4991-A989-7C589C8AAA3E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C08DB7A-2F75-476C-BEDD-D294B21C617E}" type="sibTrans" cxnId="{A7F535B2-9D8F-4991-A989-7C589C8AAA3E}">
      <dgm:prSet phldrT="3" phldr="0"/>
      <dgm:spPr>
        <a:solidFill>
          <a:srgbClr val="FE7B5C">
            <a:alpha val="63137"/>
          </a:srgbClr>
        </a:solidFill>
        <a:ln>
          <a:noFill/>
        </a:ln>
      </dgm:spPr>
      <dgm:t>
        <a:bodyPr/>
        <a:lstStyle/>
        <a:p>
          <a:r>
            <a:rPr lang="en-US">
              <a:latin typeface="Avenir Book" panose="02000503020000020003" pitchFamily="2" charset="0"/>
            </a:rPr>
            <a:t>3</a:t>
          </a:r>
          <a:endParaRPr lang="en-US" dirty="0">
            <a:latin typeface="Avenir Book" panose="02000503020000020003" pitchFamily="2" charset="0"/>
          </a:endParaRPr>
        </a:p>
      </dgm:t>
    </dgm:pt>
    <dgm:pt modelId="{C4BC843A-D199-49BC-927C-4896F76986BF}">
      <dgm:prSet custT="1"/>
      <dgm:spPr>
        <a:solidFill>
          <a:srgbClr val="73D5CC">
            <a:alpha val="10980"/>
          </a:srgbClr>
        </a:solidFill>
      </dgm:spPr>
      <dgm:t>
        <a:bodyPr tIns="0" bIns="182880" anchor="ctr" anchorCtr="0"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rgbClr val="036B6D"/>
              </a:solidFill>
              <a:latin typeface="Avenir Book" panose="02000503020000020003" pitchFamily="2" charset="0"/>
            </a:rPr>
            <a:t>Create an Economic Development Roadmap </a:t>
          </a:r>
          <a:r>
            <a:rPr lang="en-US" sz="1600" dirty="0">
              <a:solidFill>
                <a:srgbClr val="036B6D"/>
              </a:solidFill>
              <a:latin typeface="Avenir Book" panose="02000503020000020003" pitchFamily="2" charset="0"/>
            </a:rPr>
            <a:t>to improve economic vitality and to grow resources and community services. City will lead.</a:t>
          </a:r>
        </a:p>
      </dgm:t>
    </dgm:pt>
    <dgm:pt modelId="{1F22B750-77F4-4F0B-9BF8-43EE69595362}" type="parTrans" cxnId="{5CFD6845-2C0A-4A69-AB4F-63B2492029E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13E10A4F-966E-49DC-88C9-56707B9205A3}" type="sibTrans" cxnId="{5CFD6845-2C0A-4A69-AB4F-63B2492029E7}">
      <dgm:prSet phldrT="4" phldr="0"/>
      <dgm:spPr>
        <a:solidFill>
          <a:srgbClr val="FE7B5C">
            <a:alpha val="63137"/>
          </a:srgbClr>
        </a:solidFill>
        <a:ln>
          <a:noFill/>
        </a:ln>
      </dgm:spPr>
      <dgm:t>
        <a:bodyPr/>
        <a:lstStyle/>
        <a:p>
          <a:r>
            <a:rPr lang="en-US">
              <a:latin typeface="Avenir Book" panose="02000503020000020003" pitchFamily="2" charset="0"/>
            </a:rPr>
            <a:t>4</a:t>
          </a:r>
          <a:endParaRPr lang="en-US" dirty="0">
            <a:latin typeface="Avenir Book" panose="02000503020000020003" pitchFamily="2" charset="0"/>
          </a:endParaRPr>
        </a:p>
      </dgm:t>
    </dgm:pt>
    <dgm:pt modelId="{7723A026-2FEC-C44C-8438-A2506AF6CA0B}" type="pres">
      <dgm:prSet presAssocID="{B45215CF-5B83-4BEA-9C7C-8C2FD8374363}" presName="Name0" presStyleCnt="0">
        <dgm:presLayoutVars>
          <dgm:animLvl val="lvl"/>
          <dgm:resizeHandles val="exact"/>
        </dgm:presLayoutVars>
      </dgm:prSet>
      <dgm:spPr/>
    </dgm:pt>
    <dgm:pt modelId="{B2AC292B-EA3F-614A-B5DB-5E524F94AFCF}" type="pres">
      <dgm:prSet presAssocID="{0D4CD2EB-2B7F-452C-903B-7063F1437178}" presName="compositeNode" presStyleCnt="0">
        <dgm:presLayoutVars>
          <dgm:bulletEnabled val="1"/>
        </dgm:presLayoutVars>
      </dgm:prSet>
      <dgm:spPr/>
    </dgm:pt>
    <dgm:pt modelId="{A58E4E35-C317-D840-9122-9BAF1553C002}" type="pres">
      <dgm:prSet presAssocID="{0D4CD2EB-2B7F-452C-903B-7063F1437178}" presName="bgRect" presStyleLbl="bgAccFollowNode1" presStyleIdx="0" presStyleCnt="4" custScaleY="188184"/>
      <dgm:spPr/>
    </dgm:pt>
    <dgm:pt modelId="{4E7EB1A1-AB48-AF48-AC39-F00EEBF6CC44}" type="pres">
      <dgm:prSet presAssocID="{84020F68-62A6-4665-8671-A25745392983}" presName="sibTransNodeCircle" presStyleLbl="alignNode1" presStyleIdx="0" presStyleCnt="8" custLinFactY="-28490" custLinFactNeighborX="-3822" custLinFactNeighborY="-100000">
        <dgm:presLayoutVars>
          <dgm:chMax val="0"/>
          <dgm:bulletEnabled/>
        </dgm:presLayoutVars>
      </dgm:prSet>
      <dgm:spPr/>
    </dgm:pt>
    <dgm:pt modelId="{B9014B64-3AD1-494B-BD0F-9BD731DAAD04}" type="pres">
      <dgm:prSet presAssocID="{0D4CD2EB-2B7F-452C-903B-7063F1437178}" presName="bottomLine" presStyleLbl="alignNode1" presStyleIdx="1" presStyleCnt="8" custLinFactY="716200000" custLinFactNeighborX="147" custLinFactNeighborY="716240279">
        <dgm:presLayoutVars/>
      </dgm:prSet>
      <dgm:spPr>
        <a:ln w="28575">
          <a:solidFill>
            <a:srgbClr val="036B6D"/>
          </a:solidFill>
        </a:ln>
      </dgm:spPr>
    </dgm:pt>
    <dgm:pt modelId="{64400EAA-E8E8-7A44-9FED-90C222D9B87E}" type="pres">
      <dgm:prSet presAssocID="{0D4CD2EB-2B7F-452C-903B-7063F1437178}" presName="nodeText" presStyleLbl="bgAccFollowNode1" presStyleIdx="0" presStyleCnt="4">
        <dgm:presLayoutVars>
          <dgm:bulletEnabled val="1"/>
        </dgm:presLayoutVars>
      </dgm:prSet>
      <dgm:spPr/>
    </dgm:pt>
    <dgm:pt modelId="{F44A3A71-B0B9-814D-9071-78FBF5182BC6}" type="pres">
      <dgm:prSet presAssocID="{84020F68-62A6-4665-8671-A25745392983}" presName="sibTrans" presStyleCnt="0"/>
      <dgm:spPr/>
    </dgm:pt>
    <dgm:pt modelId="{9E201A14-1C4E-B241-83F7-B3297BD6C434}" type="pres">
      <dgm:prSet presAssocID="{BF4CADB7-21D1-4482-9845-0F7FC2515311}" presName="compositeNode" presStyleCnt="0">
        <dgm:presLayoutVars>
          <dgm:bulletEnabled val="1"/>
        </dgm:presLayoutVars>
      </dgm:prSet>
      <dgm:spPr/>
    </dgm:pt>
    <dgm:pt modelId="{D89F6690-697C-224C-8AAD-EF16EB7E506B}" type="pres">
      <dgm:prSet presAssocID="{BF4CADB7-21D1-4482-9845-0F7FC2515311}" presName="bgRect" presStyleLbl="bgAccFollowNode1" presStyleIdx="1" presStyleCnt="4" custScaleY="188184"/>
      <dgm:spPr/>
    </dgm:pt>
    <dgm:pt modelId="{46C4D278-0C35-0144-8D22-945149963374}" type="pres">
      <dgm:prSet presAssocID="{6A7FC17C-A26F-4026-90B1-D24313B1AA9E}" presName="sibTransNodeCircle" presStyleLbl="alignNode1" presStyleIdx="2" presStyleCnt="8" custLinFactY="-28490" custLinFactNeighborX="-3822" custLinFactNeighborY="-100000">
        <dgm:presLayoutVars>
          <dgm:chMax val="0"/>
          <dgm:bulletEnabled/>
        </dgm:presLayoutVars>
      </dgm:prSet>
      <dgm:spPr/>
    </dgm:pt>
    <dgm:pt modelId="{B028807E-CBEE-1249-9D58-B987297DC1C3}" type="pres">
      <dgm:prSet presAssocID="{BF4CADB7-21D1-4482-9845-0F7FC2515311}" presName="bottomLine" presStyleLbl="alignNode1" presStyleIdx="3" presStyleCnt="8" custLinFactY="716200000" custLinFactNeighborX="147" custLinFactNeighborY="716240279">
        <dgm:presLayoutVars/>
      </dgm:prSet>
      <dgm:spPr>
        <a:ln w="28575">
          <a:solidFill>
            <a:srgbClr val="036B6D"/>
          </a:solidFill>
        </a:ln>
      </dgm:spPr>
    </dgm:pt>
    <dgm:pt modelId="{F05E33A6-29B5-794F-A18E-3C3C62317F8D}" type="pres">
      <dgm:prSet presAssocID="{BF4CADB7-21D1-4482-9845-0F7FC2515311}" presName="nodeText" presStyleLbl="bgAccFollowNode1" presStyleIdx="1" presStyleCnt="4">
        <dgm:presLayoutVars>
          <dgm:bulletEnabled val="1"/>
        </dgm:presLayoutVars>
      </dgm:prSet>
      <dgm:spPr/>
    </dgm:pt>
    <dgm:pt modelId="{F04780FC-5B57-1A47-9501-3F998B2A61B0}" type="pres">
      <dgm:prSet presAssocID="{6A7FC17C-A26F-4026-90B1-D24313B1AA9E}" presName="sibTrans" presStyleCnt="0"/>
      <dgm:spPr/>
    </dgm:pt>
    <dgm:pt modelId="{AA3B7BA8-3429-604F-BBE1-3C1638E97AB3}" type="pres">
      <dgm:prSet presAssocID="{293FBD0B-E365-4D41-8C56-849ECF2BE56C}" presName="compositeNode" presStyleCnt="0">
        <dgm:presLayoutVars>
          <dgm:bulletEnabled val="1"/>
        </dgm:presLayoutVars>
      </dgm:prSet>
      <dgm:spPr/>
    </dgm:pt>
    <dgm:pt modelId="{BBC9110B-2667-4B41-9E2E-232A674DF149}" type="pres">
      <dgm:prSet presAssocID="{293FBD0B-E365-4D41-8C56-849ECF2BE56C}" presName="bgRect" presStyleLbl="bgAccFollowNode1" presStyleIdx="2" presStyleCnt="4" custScaleY="188184"/>
      <dgm:spPr/>
    </dgm:pt>
    <dgm:pt modelId="{12EF3B34-DCBF-C747-A9EA-38F01C2DE65B}" type="pres">
      <dgm:prSet presAssocID="{7C08DB7A-2F75-476C-BEDD-D294B21C617E}" presName="sibTransNodeCircle" presStyleLbl="alignNode1" presStyleIdx="4" presStyleCnt="8" custLinFactY="-28490" custLinFactNeighborX="-3822" custLinFactNeighborY="-100000">
        <dgm:presLayoutVars>
          <dgm:chMax val="0"/>
          <dgm:bulletEnabled/>
        </dgm:presLayoutVars>
      </dgm:prSet>
      <dgm:spPr/>
    </dgm:pt>
    <dgm:pt modelId="{39AE152F-C378-684C-8B74-F21C41C89C92}" type="pres">
      <dgm:prSet presAssocID="{293FBD0B-E365-4D41-8C56-849ECF2BE56C}" presName="bottomLine" presStyleLbl="alignNode1" presStyleIdx="5" presStyleCnt="8" custLinFactY="716200000" custLinFactNeighborX="147" custLinFactNeighborY="716240279">
        <dgm:presLayoutVars/>
      </dgm:prSet>
      <dgm:spPr>
        <a:ln w="28575">
          <a:solidFill>
            <a:srgbClr val="036B6D"/>
          </a:solidFill>
        </a:ln>
      </dgm:spPr>
    </dgm:pt>
    <dgm:pt modelId="{C6908260-DFCF-3944-B174-649FB363E534}" type="pres">
      <dgm:prSet presAssocID="{293FBD0B-E365-4D41-8C56-849ECF2BE56C}" presName="nodeText" presStyleLbl="bgAccFollowNode1" presStyleIdx="2" presStyleCnt="4">
        <dgm:presLayoutVars>
          <dgm:bulletEnabled val="1"/>
        </dgm:presLayoutVars>
      </dgm:prSet>
      <dgm:spPr/>
    </dgm:pt>
    <dgm:pt modelId="{CE0191AC-07FD-9547-AC7D-AFB318C3EDD5}" type="pres">
      <dgm:prSet presAssocID="{7C08DB7A-2F75-476C-BEDD-D294B21C617E}" presName="sibTrans" presStyleCnt="0"/>
      <dgm:spPr/>
    </dgm:pt>
    <dgm:pt modelId="{41C07AF3-0879-8D47-9A5A-5A6D41637FB7}" type="pres">
      <dgm:prSet presAssocID="{C4BC843A-D199-49BC-927C-4896F76986BF}" presName="compositeNode" presStyleCnt="0">
        <dgm:presLayoutVars>
          <dgm:bulletEnabled val="1"/>
        </dgm:presLayoutVars>
      </dgm:prSet>
      <dgm:spPr/>
    </dgm:pt>
    <dgm:pt modelId="{FBA8FDB6-565B-2A4A-A8AE-0633B7995C98}" type="pres">
      <dgm:prSet presAssocID="{C4BC843A-D199-49BC-927C-4896F76986BF}" presName="bgRect" presStyleLbl="bgAccFollowNode1" presStyleIdx="3" presStyleCnt="4" custScaleY="188184"/>
      <dgm:spPr/>
    </dgm:pt>
    <dgm:pt modelId="{F2D6FEFD-9574-644A-BE32-55FE4438AA76}" type="pres">
      <dgm:prSet presAssocID="{13E10A4F-966E-49DC-88C9-56707B9205A3}" presName="sibTransNodeCircle" presStyleLbl="alignNode1" presStyleIdx="6" presStyleCnt="8" custLinFactY="-28490" custLinFactNeighborX="-3822" custLinFactNeighborY="-100000">
        <dgm:presLayoutVars>
          <dgm:chMax val="0"/>
          <dgm:bulletEnabled/>
        </dgm:presLayoutVars>
      </dgm:prSet>
      <dgm:spPr/>
    </dgm:pt>
    <dgm:pt modelId="{EDEDDB62-BC65-C64B-BC3A-21136D6F6ACF}" type="pres">
      <dgm:prSet presAssocID="{C4BC843A-D199-49BC-927C-4896F76986BF}" presName="bottomLine" presStyleLbl="alignNode1" presStyleIdx="7" presStyleCnt="8" custLinFactY="716200000" custLinFactNeighborX="-784" custLinFactNeighborY="716240279">
        <dgm:presLayoutVars/>
      </dgm:prSet>
      <dgm:spPr>
        <a:ln w="28575">
          <a:solidFill>
            <a:srgbClr val="036B6D"/>
          </a:solidFill>
        </a:ln>
      </dgm:spPr>
    </dgm:pt>
    <dgm:pt modelId="{44378242-C782-F34F-B0A5-C738C5FA3A0E}" type="pres">
      <dgm:prSet presAssocID="{C4BC843A-D199-49BC-927C-4896F76986BF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36F5E30D-8E64-AF43-B593-32425CE4AA6D}" type="presOf" srcId="{84020F68-62A6-4665-8671-A25745392983}" destId="{4E7EB1A1-AB48-AF48-AC39-F00EEBF6CC44}" srcOrd="0" destOrd="0" presId="urn:microsoft.com/office/officeart/2016/7/layout/BasicLinearProcessNumbered"/>
    <dgm:cxn modelId="{144DEA16-DA52-9C4B-986A-5045EB58B901}" type="presOf" srcId="{0D4CD2EB-2B7F-452C-903B-7063F1437178}" destId="{A58E4E35-C317-D840-9122-9BAF1553C002}" srcOrd="0" destOrd="0" presId="urn:microsoft.com/office/officeart/2016/7/layout/BasicLinearProcessNumbered"/>
    <dgm:cxn modelId="{1E3A0429-18A3-3B4C-84CE-E293650FF025}" type="presOf" srcId="{C4BC843A-D199-49BC-927C-4896F76986BF}" destId="{44378242-C782-F34F-B0A5-C738C5FA3A0E}" srcOrd="1" destOrd="0" presId="urn:microsoft.com/office/officeart/2016/7/layout/BasicLinearProcessNumbered"/>
    <dgm:cxn modelId="{0719B82D-96D5-704F-B100-75AE927461EC}" type="presOf" srcId="{0D4CD2EB-2B7F-452C-903B-7063F1437178}" destId="{64400EAA-E8E8-7A44-9FED-90C222D9B87E}" srcOrd="1" destOrd="0" presId="urn:microsoft.com/office/officeart/2016/7/layout/BasicLinearProcessNumbered"/>
    <dgm:cxn modelId="{225C6D2E-F3B1-4248-BD31-3996F706A1EB}" type="presOf" srcId="{BF4CADB7-21D1-4482-9845-0F7FC2515311}" destId="{F05E33A6-29B5-794F-A18E-3C3C62317F8D}" srcOrd="1" destOrd="0" presId="urn:microsoft.com/office/officeart/2016/7/layout/BasicLinearProcessNumbered"/>
    <dgm:cxn modelId="{3A453636-EA6A-F547-9481-CA46DADD3D3D}" type="presOf" srcId="{13E10A4F-966E-49DC-88C9-56707B9205A3}" destId="{F2D6FEFD-9574-644A-BE32-55FE4438AA76}" srcOrd="0" destOrd="0" presId="urn:microsoft.com/office/officeart/2016/7/layout/BasicLinearProcessNumbered"/>
    <dgm:cxn modelId="{49B13E37-F325-AB43-BF7D-84A4B811D611}" type="presOf" srcId="{C4BC843A-D199-49BC-927C-4896F76986BF}" destId="{FBA8FDB6-565B-2A4A-A8AE-0633B7995C98}" srcOrd="0" destOrd="0" presId="urn:microsoft.com/office/officeart/2016/7/layout/BasicLinearProcessNumbered"/>
    <dgm:cxn modelId="{61808F3C-46F2-BF44-8FE0-0537545AE663}" type="presOf" srcId="{293FBD0B-E365-4D41-8C56-849ECF2BE56C}" destId="{BBC9110B-2667-4B41-9E2E-232A674DF149}" srcOrd="0" destOrd="0" presId="urn:microsoft.com/office/officeart/2016/7/layout/BasicLinearProcessNumbered"/>
    <dgm:cxn modelId="{5CFD6845-2C0A-4A69-AB4F-63B2492029E7}" srcId="{B45215CF-5B83-4BEA-9C7C-8C2FD8374363}" destId="{C4BC843A-D199-49BC-927C-4896F76986BF}" srcOrd="3" destOrd="0" parTransId="{1F22B750-77F4-4F0B-9BF8-43EE69595362}" sibTransId="{13E10A4F-966E-49DC-88C9-56707B9205A3}"/>
    <dgm:cxn modelId="{EA928C73-539A-4D2F-9257-03928FACA5B9}" srcId="{B45215CF-5B83-4BEA-9C7C-8C2FD8374363}" destId="{0D4CD2EB-2B7F-452C-903B-7063F1437178}" srcOrd="0" destOrd="0" parTransId="{1338ADF9-64FC-4D07-9529-8139E3FF43AA}" sibTransId="{84020F68-62A6-4665-8671-A25745392983}"/>
    <dgm:cxn modelId="{4F92367B-B642-C742-A08B-E01B66CC0DDF}" type="presOf" srcId="{BF4CADB7-21D1-4482-9845-0F7FC2515311}" destId="{D89F6690-697C-224C-8AAD-EF16EB7E506B}" srcOrd="0" destOrd="0" presId="urn:microsoft.com/office/officeart/2016/7/layout/BasicLinearProcessNumbered"/>
    <dgm:cxn modelId="{B94B1FAE-5931-0148-860F-82984BBA39CC}" type="presOf" srcId="{293FBD0B-E365-4D41-8C56-849ECF2BE56C}" destId="{C6908260-DFCF-3944-B174-649FB363E534}" srcOrd="1" destOrd="0" presId="urn:microsoft.com/office/officeart/2016/7/layout/BasicLinearProcessNumbered"/>
    <dgm:cxn modelId="{A7F535B2-9D8F-4991-A989-7C589C8AAA3E}" srcId="{B45215CF-5B83-4BEA-9C7C-8C2FD8374363}" destId="{293FBD0B-E365-4D41-8C56-849ECF2BE56C}" srcOrd="2" destOrd="0" parTransId="{1B25A44F-6C4F-40FA-AD71-18692B3AF269}" sibTransId="{7C08DB7A-2F75-476C-BEDD-D294B21C617E}"/>
    <dgm:cxn modelId="{6FD76FD7-1C7B-FE4C-B918-31A7AD566BB8}" type="presOf" srcId="{6A7FC17C-A26F-4026-90B1-D24313B1AA9E}" destId="{46C4D278-0C35-0144-8D22-945149963374}" srcOrd="0" destOrd="0" presId="urn:microsoft.com/office/officeart/2016/7/layout/BasicLinearProcessNumbered"/>
    <dgm:cxn modelId="{27262FDC-5D92-C343-A253-298D452624C1}" type="presOf" srcId="{7C08DB7A-2F75-476C-BEDD-D294B21C617E}" destId="{12EF3B34-DCBF-C747-A9EA-38F01C2DE65B}" srcOrd="0" destOrd="0" presId="urn:microsoft.com/office/officeart/2016/7/layout/BasicLinearProcessNumbered"/>
    <dgm:cxn modelId="{4C0C5CDC-6A8D-BD4A-8095-49835188640D}" type="presOf" srcId="{B45215CF-5B83-4BEA-9C7C-8C2FD8374363}" destId="{7723A026-2FEC-C44C-8438-A2506AF6CA0B}" srcOrd="0" destOrd="0" presId="urn:microsoft.com/office/officeart/2016/7/layout/BasicLinearProcessNumbered"/>
    <dgm:cxn modelId="{E4AD6FDC-0540-473E-91AB-89CA74ECCFB0}" srcId="{B45215CF-5B83-4BEA-9C7C-8C2FD8374363}" destId="{BF4CADB7-21D1-4482-9845-0F7FC2515311}" srcOrd="1" destOrd="0" parTransId="{5905DE7B-C4CA-4964-971F-C2B764861018}" sibTransId="{6A7FC17C-A26F-4026-90B1-D24313B1AA9E}"/>
    <dgm:cxn modelId="{9C0D15B6-E134-674D-8F37-DB409A975DAC}" type="presParOf" srcId="{7723A026-2FEC-C44C-8438-A2506AF6CA0B}" destId="{B2AC292B-EA3F-614A-B5DB-5E524F94AFCF}" srcOrd="0" destOrd="0" presId="urn:microsoft.com/office/officeart/2016/7/layout/BasicLinearProcessNumbered"/>
    <dgm:cxn modelId="{E531DB85-6A37-5342-873F-DFA38BB63882}" type="presParOf" srcId="{B2AC292B-EA3F-614A-B5DB-5E524F94AFCF}" destId="{A58E4E35-C317-D840-9122-9BAF1553C002}" srcOrd="0" destOrd="0" presId="urn:microsoft.com/office/officeart/2016/7/layout/BasicLinearProcessNumbered"/>
    <dgm:cxn modelId="{A47F717A-DFE7-3D40-9E32-BF9CB9C81812}" type="presParOf" srcId="{B2AC292B-EA3F-614A-B5DB-5E524F94AFCF}" destId="{4E7EB1A1-AB48-AF48-AC39-F00EEBF6CC44}" srcOrd="1" destOrd="0" presId="urn:microsoft.com/office/officeart/2016/7/layout/BasicLinearProcessNumbered"/>
    <dgm:cxn modelId="{EA44E506-6508-C342-A413-2B631B55EFA6}" type="presParOf" srcId="{B2AC292B-EA3F-614A-B5DB-5E524F94AFCF}" destId="{B9014B64-3AD1-494B-BD0F-9BD731DAAD04}" srcOrd="2" destOrd="0" presId="urn:microsoft.com/office/officeart/2016/7/layout/BasicLinearProcessNumbered"/>
    <dgm:cxn modelId="{464E7B1C-B2FB-594A-8988-4B4FFC4B0665}" type="presParOf" srcId="{B2AC292B-EA3F-614A-B5DB-5E524F94AFCF}" destId="{64400EAA-E8E8-7A44-9FED-90C222D9B87E}" srcOrd="3" destOrd="0" presId="urn:microsoft.com/office/officeart/2016/7/layout/BasicLinearProcessNumbered"/>
    <dgm:cxn modelId="{FC677A97-4FBD-E844-84FC-1EEDD01E1A57}" type="presParOf" srcId="{7723A026-2FEC-C44C-8438-A2506AF6CA0B}" destId="{F44A3A71-B0B9-814D-9071-78FBF5182BC6}" srcOrd="1" destOrd="0" presId="urn:microsoft.com/office/officeart/2016/7/layout/BasicLinearProcessNumbered"/>
    <dgm:cxn modelId="{DCB4133D-A5FE-3F4A-91C9-6D2FCA9C33B7}" type="presParOf" srcId="{7723A026-2FEC-C44C-8438-A2506AF6CA0B}" destId="{9E201A14-1C4E-B241-83F7-B3297BD6C434}" srcOrd="2" destOrd="0" presId="urn:microsoft.com/office/officeart/2016/7/layout/BasicLinearProcessNumbered"/>
    <dgm:cxn modelId="{568845DF-ADB3-0C46-BF48-C0D0F778E397}" type="presParOf" srcId="{9E201A14-1C4E-B241-83F7-B3297BD6C434}" destId="{D89F6690-697C-224C-8AAD-EF16EB7E506B}" srcOrd="0" destOrd="0" presId="urn:microsoft.com/office/officeart/2016/7/layout/BasicLinearProcessNumbered"/>
    <dgm:cxn modelId="{D43E17E9-A557-3948-9F0D-AC60B0A7EB53}" type="presParOf" srcId="{9E201A14-1C4E-B241-83F7-B3297BD6C434}" destId="{46C4D278-0C35-0144-8D22-945149963374}" srcOrd="1" destOrd="0" presId="urn:microsoft.com/office/officeart/2016/7/layout/BasicLinearProcessNumbered"/>
    <dgm:cxn modelId="{B7259F4D-8E5F-1D45-9DFD-899E4A3C3A2B}" type="presParOf" srcId="{9E201A14-1C4E-B241-83F7-B3297BD6C434}" destId="{B028807E-CBEE-1249-9D58-B987297DC1C3}" srcOrd="2" destOrd="0" presId="urn:microsoft.com/office/officeart/2016/7/layout/BasicLinearProcessNumbered"/>
    <dgm:cxn modelId="{D0062A51-B1D6-8747-AB82-14597201BCEF}" type="presParOf" srcId="{9E201A14-1C4E-B241-83F7-B3297BD6C434}" destId="{F05E33A6-29B5-794F-A18E-3C3C62317F8D}" srcOrd="3" destOrd="0" presId="urn:microsoft.com/office/officeart/2016/7/layout/BasicLinearProcessNumbered"/>
    <dgm:cxn modelId="{F19A2858-EFE7-AB42-A9A5-7BB1C574DA5D}" type="presParOf" srcId="{7723A026-2FEC-C44C-8438-A2506AF6CA0B}" destId="{F04780FC-5B57-1A47-9501-3F998B2A61B0}" srcOrd="3" destOrd="0" presId="urn:microsoft.com/office/officeart/2016/7/layout/BasicLinearProcessNumbered"/>
    <dgm:cxn modelId="{01240C90-368B-3C41-B93F-F7A2714C2F3D}" type="presParOf" srcId="{7723A026-2FEC-C44C-8438-A2506AF6CA0B}" destId="{AA3B7BA8-3429-604F-BBE1-3C1638E97AB3}" srcOrd="4" destOrd="0" presId="urn:microsoft.com/office/officeart/2016/7/layout/BasicLinearProcessNumbered"/>
    <dgm:cxn modelId="{20D476FD-BD54-BD4C-AF07-462ADD282392}" type="presParOf" srcId="{AA3B7BA8-3429-604F-BBE1-3C1638E97AB3}" destId="{BBC9110B-2667-4B41-9E2E-232A674DF149}" srcOrd="0" destOrd="0" presId="urn:microsoft.com/office/officeart/2016/7/layout/BasicLinearProcessNumbered"/>
    <dgm:cxn modelId="{49AACF16-61CF-B546-9899-680B253AFFA7}" type="presParOf" srcId="{AA3B7BA8-3429-604F-BBE1-3C1638E97AB3}" destId="{12EF3B34-DCBF-C747-A9EA-38F01C2DE65B}" srcOrd="1" destOrd="0" presId="urn:microsoft.com/office/officeart/2016/7/layout/BasicLinearProcessNumbered"/>
    <dgm:cxn modelId="{4473EB93-ECA5-174E-8C3A-9322D51644CD}" type="presParOf" srcId="{AA3B7BA8-3429-604F-BBE1-3C1638E97AB3}" destId="{39AE152F-C378-684C-8B74-F21C41C89C92}" srcOrd="2" destOrd="0" presId="urn:microsoft.com/office/officeart/2016/7/layout/BasicLinearProcessNumbered"/>
    <dgm:cxn modelId="{2B334C9A-4CD2-FA43-9737-361F31DD8C87}" type="presParOf" srcId="{AA3B7BA8-3429-604F-BBE1-3C1638E97AB3}" destId="{C6908260-DFCF-3944-B174-649FB363E534}" srcOrd="3" destOrd="0" presId="urn:microsoft.com/office/officeart/2016/7/layout/BasicLinearProcessNumbered"/>
    <dgm:cxn modelId="{79A64DC1-5BDD-F744-A857-447F4AABF2B0}" type="presParOf" srcId="{7723A026-2FEC-C44C-8438-A2506AF6CA0B}" destId="{CE0191AC-07FD-9547-AC7D-AFB318C3EDD5}" srcOrd="5" destOrd="0" presId="urn:microsoft.com/office/officeart/2016/7/layout/BasicLinearProcessNumbered"/>
    <dgm:cxn modelId="{72C871DB-5EA6-9C41-80DC-26BF8D8A135F}" type="presParOf" srcId="{7723A026-2FEC-C44C-8438-A2506AF6CA0B}" destId="{41C07AF3-0879-8D47-9A5A-5A6D41637FB7}" srcOrd="6" destOrd="0" presId="urn:microsoft.com/office/officeart/2016/7/layout/BasicLinearProcessNumbered"/>
    <dgm:cxn modelId="{DAF15539-A5CD-394E-B006-2F65692DD409}" type="presParOf" srcId="{41C07AF3-0879-8D47-9A5A-5A6D41637FB7}" destId="{FBA8FDB6-565B-2A4A-A8AE-0633B7995C98}" srcOrd="0" destOrd="0" presId="urn:microsoft.com/office/officeart/2016/7/layout/BasicLinearProcessNumbered"/>
    <dgm:cxn modelId="{767CFDA9-7129-2543-A8C3-7A9DAECCEAD5}" type="presParOf" srcId="{41C07AF3-0879-8D47-9A5A-5A6D41637FB7}" destId="{F2D6FEFD-9574-644A-BE32-55FE4438AA76}" srcOrd="1" destOrd="0" presId="urn:microsoft.com/office/officeart/2016/7/layout/BasicLinearProcessNumbered"/>
    <dgm:cxn modelId="{128E6398-D982-FD40-9EC3-C8365568A8B8}" type="presParOf" srcId="{41C07AF3-0879-8D47-9A5A-5A6D41637FB7}" destId="{EDEDDB62-BC65-C64B-BC3A-21136D6F6ACF}" srcOrd="2" destOrd="0" presId="urn:microsoft.com/office/officeart/2016/7/layout/BasicLinearProcessNumbered"/>
    <dgm:cxn modelId="{2DA97137-61CE-5349-AB26-4602C5EC1C05}" type="presParOf" srcId="{41C07AF3-0879-8D47-9A5A-5A6D41637FB7}" destId="{44378242-C782-F34F-B0A5-C738C5FA3A0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E4E35-C317-D840-9122-9BAF1553C002}">
      <dsp:nvSpPr>
        <dsp:cNvPr id="0" name=""/>
        <dsp:cNvSpPr/>
      </dsp:nvSpPr>
      <dsp:spPr>
        <a:xfrm>
          <a:off x="2111" y="594236"/>
          <a:ext cx="1675201" cy="4413444"/>
        </a:xfrm>
        <a:prstGeom prst="rect">
          <a:avLst/>
        </a:prstGeom>
        <a:solidFill>
          <a:srgbClr val="73D5CC">
            <a:alpha val="1098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05" tIns="0" rIns="130605" bIns="33020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36B6D"/>
              </a:solidFill>
              <a:latin typeface="Avenir Book" panose="02000503020000020003" pitchFamily="2" charset="0"/>
            </a:rPr>
            <a:t>Create and implement </a:t>
          </a:r>
          <a:r>
            <a:rPr lang="en-US" sz="1600" kern="1200" dirty="0">
              <a:solidFill>
                <a:srgbClr val="036B6D"/>
              </a:solidFill>
              <a:latin typeface="Avenir Book" panose="02000503020000020003" pitchFamily="2" charset="0"/>
            </a:rPr>
            <a:t>an Appealing, Cohesive, Community Identity/Brand</a:t>
          </a:r>
        </a:p>
      </dsp:txBody>
      <dsp:txXfrm>
        <a:off x="2111" y="2271345"/>
        <a:ext cx="1675201" cy="2648066"/>
      </dsp:txXfrm>
    </dsp:sp>
    <dsp:sp modelId="{4E7EB1A1-AB48-AF48-AC39-F00EEBF6CC44}">
      <dsp:nvSpPr>
        <dsp:cNvPr id="0" name=""/>
        <dsp:cNvSpPr/>
      </dsp:nvSpPr>
      <dsp:spPr>
        <a:xfrm>
          <a:off x="461028" y="958810"/>
          <a:ext cx="703584" cy="703584"/>
        </a:xfrm>
        <a:prstGeom prst="ellipse">
          <a:avLst/>
        </a:prstGeom>
        <a:solidFill>
          <a:srgbClr val="FE7B5C">
            <a:alpha val="63137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54" tIns="12700" rIns="54854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Avenir Book" panose="02000503020000020003" pitchFamily="2" charset="0"/>
            </a:rPr>
            <a:t>1</a:t>
          </a:r>
        </a:p>
      </dsp:txBody>
      <dsp:txXfrm>
        <a:off x="564065" y="1061847"/>
        <a:ext cx="497510" cy="497510"/>
      </dsp:txXfrm>
    </dsp:sp>
    <dsp:sp modelId="{B9014B64-3AD1-494B-BD0F-9BD731DAAD04}">
      <dsp:nvSpPr>
        <dsp:cNvPr id="0" name=""/>
        <dsp:cNvSpPr/>
      </dsp:nvSpPr>
      <dsp:spPr>
        <a:xfrm>
          <a:off x="4574" y="5004884"/>
          <a:ext cx="1675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36B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F6690-697C-224C-8AAD-EF16EB7E506B}">
      <dsp:nvSpPr>
        <dsp:cNvPr id="0" name=""/>
        <dsp:cNvSpPr/>
      </dsp:nvSpPr>
      <dsp:spPr>
        <a:xfrm>
          <a:off x="1844832" y="594236"/>
          <a:ext cx="1675201" cy="4413444"/>
        </a:xfrm>
        <a:prstGeom prst="rect">
          <a:avLst/>
        </a:prstGeom>
        <a:solidFill>
          <a:srgbClr val="73D5CC">
            <a:alpha val="1098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05" tIns="0" rIns="130605" bIns="33020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36B6D"/>
              </a:solidFill>
              <a:latin typeface="Avenir Book" panose="02000503020000020003" pitchFamily="2" charset="0"/>
            </a:rPr>
            <a:t>Advocate</a:t>
          </a:r>
          <a:r>
            <a:rPr lang="en-US" sz="1600" kern="1200" dirty="0">
              <a:solidFill>
                <a:srgbClr val="036B6D"/>
              </a:solidFill>
              <a:latin typeface="Avenir Book" panose="02000503020000020003" pitchFamily="2" charset="0"/>
            </a:rPr>
            <a:t> for Small Business Development </a:t>
          </a:r>
        </a:p>
      </dsp:txBody>
      <dsp:txXfrm>
        <a:off x="1844832" y="2271345"/>
        <a:ext cx="1675201" cy="2648066"/>
      </dsp:txXfrm>
    </dsp:sp>
    <dsp:sp modelId="{46C4D278-0C35-0144-8D22-945149963374}">
      <dsp:nvSpPr>
        <dsp:cNvPr id="0" name=""/>
        <dsp:cNvSpPr/>
      </dsp:nvSpPr>
      <dsp:spPr>
        <a:xfrm>
          <a:off x="2303750" y="958810"/>
          <a:ext cx="703584" cy="703584"/>
        </a:xfrm>
        <a:prstGeom prst="ellipse">
          <a:avLst/>
        </a:prstGeom>
        <a:solidFill>
          <a:srgbClr val="FE7B5C">
            <a:alpha val="63137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54" tIns="12700" rIns="54854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Avenir Book" panose="02000503020000020003" pitchFamily="2" charset="0"/>
            </a:rPr>
            <a:t>2</a:t>
          </a:r>
        </a:p>
      </dsp:txBody>
      <dsp:txXfrm>
        <a:off x="2406787" y="1061847"/>
        <a:ext cx="497510" cy="497510"/>
      </dsp:txXfrm>
    </dsp:sp>
    <dsp:sp modelId="{B028807E-CBEE-1249-9D58-B987297DC1C3}">
      <dsp:nvSpPr>
        <dsp:cNvPr id="0" name=""/>
        <dsp:cNvSpPr/>
      </dsp:nvSpPr>
      <dsp:spPr>
        <a:xfrm>
          <a:off x="1847295" y="5004884"/>
          <a:ext cx="1675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36B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9110B-2667-4B41-9E2E-232A674DF149}">
      <dsp:nvSpPr>
        <dsp:cNvPr id="0" name=""/>
        <dsp:cNvSpPr/>
      </dsp:nvSpPr>
      <dsp:spPr>
        <a:xfrm>
          <a:off x="3687554" y="594236"/>
          <a:ext cx="1675201" cy="4413444"/>
        </a:xfrm>
        <a:prstGeom prst="rect">
          <a:avLst/>
        </a:prstGeom>
        <a:solidFill>
          <a:srgbClr val="73D5CC">
            <a:alpha val="1098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05" tIns="0" rIns="130605" bIns="33020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36B6D"/>
              </a:solidFill>
              <a:latin typeface="Avenir Book" panose="02000503020000020003" pitchFamily="2" charset="0"/>
            </a:rPr>
            <a:t>Improve</a:t>
          </a:r>
          <a:r>
            <a:rPr lang="en-US" sz="1600" kern="1200" dirty="0">
              <a:solidFill>
                <a:srgbClr val="036B6D"/>
              </a:solidFill>
              <a:latin typeface="Avenir Book" panose="02000503020000020003" pitchFamily="2" charset="0"/>
            </a:rPr>
            <a:t> </a:t>
          </a:r>
          <a:r>
            <a:rPr lang="en-US" sz="1600" b="1" kern="1200" dirty="0">
              <a:solidFill>
                <a:srgbClr val="036B6D"/>
              </a:solidFill>
              <a:latin typeface="Avenir Book" panose="02000503020000020003" pitchFamily="2" charset="0"/>
            </a:rPr>
            <a:t>Downtown Curb Appeal</a:t>
          </a:r>
          <a:r>
            <a:rPr lang="en-US" sz="1600" kern="1200" dirty="0">
              <a:solidFill>
                <a:srgbClr val="036B6D"/>
              </a:solidFill>
              <a:latin typeface="Avenir Book" panose="02000503020000020003" pitchFamily="2" charset="0"/>
            </a:rPr>
            <a:t>: from clean up and painting to landscaping, banners, lighting. </a:t>
          </a:r>
        </a:p>
      </dsp:txBody>
      <dsp:txXfrm>
        <a:off x="3687554" y="2271345"/>
        <a:ext cx="1675201" cy="2648066"/>
      </dsp:txXfrm>
    </dsp:sp>
    <dsp:sp modelId="{12EF3B34-DCBF-C747-A9EA-38F01C2DE65B}">
      <dsp:nvSpPr>
        <dsp:cNvPr id="0" name=""/>
        <dsp:cNvSpPr/>
      </dsp:nvSpPr>
      <dsp:spPr>
        <a:xfrm>
          <a:off x="4146471" y="958810"/>
          <a:ext cx="703584" cy="703584"/>
        </a:xfrm>
        <a:prstGeom prst="ellipse">
          <a:avLst/>
        </a:prstGeom>
        <a:solidFill>
          <a:srgbClr val="FE7B5C">
            <a:alpha val="63137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54" tIns="12700" rIns="54854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Avenir Book" panose="02000503020000020003" pitchFamily="2" charset="0"/>
            </a:rPr>
            <a:t>3</a:t>
          </a:r>
          <a:endParaRPr lang="en-US" sz="3700" kern="1200" dirty="0">
            <a:latin typeface="Avenir Book" panose="02000503020000020003" pitchFamily="2" charset="0"/>
          </a:endParaRPr>
        </a:p>
      </dsp:txBody>
      <dsp:txXfrm>
        <a:off x="4249508" y="1061847"/>
        <a:ext cx="497510" cy="497510"/>
      </dsp:txXfrm>
    </dsp:sp>
    <dsp:sp modelId="{39AE152F-C378-684C-8B74-F21C41C89C92}">
      <dsp:nvSpPr>
        <dsp:cNvPr id="0" name=""/>
        <dsp:cNvSpPr/>
      </dsp:nvSpPr>
      <dsp:spPr>
        <a:xfrm>
          <a:off x="3690016" y="5004884"/>
          <a:ext cx="1675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36B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8FDB6-565B-2A4A-A8AE-0633B7995C98}">
      <dsp:nvSpPr>
        <dsp:cNvPr id="0" name=""/>
        <dsp:cNvSpPr/>
      </dsp:nvSpPr>
      <dsp:spPr>
        <a:xfrm>
          <a:off x="5530275" y="594236"/>
          <a:ext cx="1675201" cy="4413444"/>
        </a:xfrm>
        <a:prstGeom prst="rect">
          <a:avLst/>
        </a:prstGeom>
        <a:solidFill>
          <a:srgbClr val="73D5CC">
            <a:alpha val="1098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05" tIns="0" rIns="130605" bIns="18288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36B6D"/>
              </a:solidFill>
              <a:latin typeface="Avenir Book" panose="02000503020000020003" pitchFamily="2" charset="0"/>
            </a:rPr>
            <a:t>Create an Economic Development Roadmap </a:t>
          </a:r>
          <a:r>
            <a:rPr lang="en-US" sz="1600" kern="1200" dirty="0">
              <a:solidFill>
                <a:srgbClr val="036B6D"/>
              </a:solidFill>
              <a:latin typeface="Avenir Book" panose="02000503020000020003" pitchFamily="2" charset="0"/>
            </a:rPr>
            <a:t>to improve economic vitality and to grow resources and community services. City will lead.</a:t>
          </a:r>
        </a:p>
      </dsp:txBody>
      <dsp:txXfrm>
        <a:off x="5530275" y="2271345"/>
        <a:ext cx="1675201" cy="2648066"/>
      </dsp:txXfrm>
    </dsp:sp>
    <dsp:sp modelId="{F2D6FEFD-9574-644A-BE32-55FE4438AA76}">
      <dsp:nvSpPr>
        <dsp:cNvPr id="0" name=""/>
        <dsp:cNvSpPr/>
      </dsp:nvSpPr>
      <dsp:spPr>
        <a:xfrm>
          <a:off x="5989192" y="958810"/>
          <a:ext cx="703584" cy="703584"/>
        </a:xfrm>
        <a:prstGeom prst="ellipse">
          <a:avLst/>
        </a:prstGeom>
        <a:solidFill>
          <a:srgbClr val="FE7B5C">
            <a:alpha val="63137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54" tIns="12700" rIns="54854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Avenir Book" panose="02000503020000020003" pitchFamily="2" charset="0"/>
            </a:rPr>
            <a:t>4</a:t>
          </a:r>
          <a:endParaRPr lang="en-US" sz="3700" kern="1200" dirty="0">
            <a:latin typeface="Avenir Book" panose="02000503020000020003" pitchFamily="2" charset="0"/>
          </a:endParaRPr>
        </a:p>
      </dsp:txBody>
      <dsp:txXfrm>
        <a:off x="6092229" y="1061847"/>
        <a:ext cx="497510" cy="497510"/>
      </dsp:txXfrm>
    </dsp:sp>
    <dsp:sp modelId="{EDEDDB62-BC65-C64B-BC3A-21136D6F6ACF}">
      <dsp:nvSpPr>
        <dsp:cNvPr id="0" name=""/>
        <dsp:cNvSpPr/>
      </dsp:nvSpPr>
      <dsp:spPr>
        <a:xfrm>
          <a:off x="5517141" y="5004884"/>
          <a:ext cx="1675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36B6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BD8F-6839-4266-9241-EF92263B6FB6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A549-08D9-4437-9E20-7BE16281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5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DA5BA-7E7E-45A7-ACD4-61A4805C10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https://www.loopnet.com/Listing/13388-S-Molalla-Forest-Rd-Molalla-OR/17710607/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6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55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OEDA has 151 member organizations/communities and ~400 individuals associated with those entities that actively engage with OEDA.  Most of those individuals are the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EcDev</a:t>
            </a:r>
            <a:r>
              <a: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staff at those organizations, but perhaps only 20% of the members orgs are EDOs, most are communities and municipal governments.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75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6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This City staff workplan reflects capacity and resources available as of May 2021.  A separate document details specific actions and a timeline for accomplishing.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DC3B5-0FDE-4A0B-BEF1-671F4D05DF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68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effectLst/>
                <a:latin typeface="Avenir"/>
              </a:rPr>
              <a:t>Molalla's Economic Vitality Roadmap provides an overview of the local economy, identifies assets and opportunities for growth, and focuses on key initiatives to improve commerce and community livability in the next 3+ years</a:t>
            </a:r>
            <a:endParaRPr lang="en-US" sz="1200" b="0" dirty="0">
              <a:effectLst/>
              <a:latin typeface="Aveni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DC3B5-0FDE-4A0B-BEF1-671F4D05DF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3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63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1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attracts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9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2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Wanted– skilled labor and property / space for expansion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A549-08D9-4437-9E20-7BE1628167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070A-462E-40D6-AA3D-CFD8EE197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FB9EC-B106-42FE-8921-551808AF8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E3D3-A2A7-4622-B412-EB842DEDE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DD5F3-5E73-40ED-BB40-B9A481F6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94F6-3FF2-489F-8703-FD2DD22E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0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598C-F626-463F-B1B5-D152B47A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722A6-7A5C-4060-811B-D49EDA30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86B6B-6A88-49D2-9A4A-BE0CE268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A3423-9711-46BA-AD95-87612BA6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91AD-6AE4-469D-9A9F-2018A59D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3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D0C8B-3704-4CE0-A82C-46CDD3270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1FF8A-8FC6-4B13-BDDB-411EFA85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DAAD1-B5CB-4870-ADA0-094ED184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E14E4-F6C3-46CB-9BCB-8C8804BE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18540-6EB7-4402-9A0A-A9810F83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6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17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69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2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0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53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9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6602-AAFD-439C-8A87-82CDADE6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0519-10AC-4CE2-8224-0D263588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36E0E-D125-4880-83AF-E17098D9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EB8A-FA29-49ED-82D6-8FB24186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51D28-14B6-4923-8EA3-DBAF1AE5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3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17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6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4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74F0-7560-4025-839C-43391C105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803D8-BC37-42CE-A657-C0F17EBD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A5AA-C368-4BE8-A7F9-BB4D36EF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770F-A57B-4656-A539-0665456B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D001-17F6-4FE5-BC2F-E28A7A65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85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73EF-9042-4127-941C-676E7E961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7B403-ECC2-4D97-AC4F-B417F5F5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40827-0CFA-497A-83CB-6EF73AA4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167D7-0361-4C30-BAEC-F26B3E1B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5225-1042-489F-9E17-CD0085E9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A99E-3DAC-4124-81A6-35BE0B1F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B7144-25F3-4688-AC2B-428F3B1D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C3878-2EE6-4960-B900-34B65E0B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6BA0-4CC0-40E1-AF22-3DDCA904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326A-0670-4467-B939-9ED755D8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F9D2-D4C6-4195-9E8E-F6D56212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AA2A-68EE-4F69-9F87-E5BEA7D16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FF256-4605-4458-BBFD-C041FE5CB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8201C-DC5C-4833-BF33-473BAB0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BE39A-268A-4C11-80BE-BB3ED35C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AD37D-FC89-4CF6-B2AB-8FDA6237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3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F14C-C4D7-45D6-A114-AAE8319E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5FC1F-A68C-4C19-BB9E-DA6AB56D4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7AD56-9F97-44CC-BA8C-0C6B9106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C3C9E-78C5-4F6D-89FE-B48636268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9CD69-BA0D-4A42-8E5A-4CA4501AD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5E592-3606-4D56-8D08-E3CC5691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0A28-6560-430B-B230-B195B683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2A2386-560C-403F-918C-51756415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98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1FB9-BF56-4356-8D79-B08D000F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D0E75-8800-4619-B5D4-2B7FD4F6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493C1-DD80-43BB-A0DE-993817A6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36185-1C6C-4731-8259-B0CD0057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9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07432-5682-44A1-921C-CDBECE46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5D986-C8F1-4E91-9E42-2C3E5DB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DA175-6C65-459D-A286-065CCFEA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7FA2D-C21A-4CCF-928E-DD589029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236FB-DFB5-4D85-99A0-1EAB11546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5EA1D-98F6-4F19-827F-9E2D64780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BF61-5D18-452E-8A2C-A2AF4DC7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7892D-3290-4E3E-A3BD-3DA77D7B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8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15C2-7DF2-4394-9C22-859DC1D8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58604-B29B-4CED-891E-8C3FD97E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774B1-1EB9-4547-8C31-541BC4A7E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B4548-3519-4B85-83AF-1AE76436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3B35F-E02B-4F15-82DB-2BE228A9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5159A-EC9F-4B02-A90B-ADD45F2D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34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8D8-E2A7-4872-99B9-73C6FA81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B74D3-3D24-4709-A989-D15FAFC69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DCF43-715E-4F38-93C9-5C6B1E8CC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33705-113A-4582-86DE-8B260FB7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D183E-9241-4611-9BD0-21D49E16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E2F79-993D-4153-AA45-85B1EA84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6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4030-05B1-45A5-A082-2E307BA0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E3DD5-F940-40D1-BA3C-0389DA8C4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B9E57-ED74-4454-96CF-6DCAF207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BE9E9-1CB2-41E1-BA10-22D5AB48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CB2ED-632A-401B-875C-1D6B7E24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48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014D4C-DEE7-4BC6-9D5E-2CB3FEDA3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F7FB7-EC00-49A4-825A-A7E6BFE4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3158F-E478-4FCB-95D4-5BCE0189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4F08F-83DE-46D2-9BA2-C1913914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8615-4968-4B36-98B7-5B23CA98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74FD-9A2E-493A-B755-DE3CA0A2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DAAF8-D4DF-4756-B78F-28F9DE0EA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FA488-05FD-4BE5-BAE7-7724F3880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9ABCB-A6F5-439A-9DC6-16591BE2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CE512-8C8A-45F8-AEC0-2D6861C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B403A-6703-4A55-A985-F105F011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8983-FD97-4592-859D-F044676A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636A8-BF61-4E0E-B304-AD4240128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D78DA-3F32-45D0-95BA-2FAB031D0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19542F-2E2B-4FD6-8A95-0E537CBF0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880AE-60F7-4179-9165-EFD4CD331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C601F-8006-43C7-AC39-8B47F6B8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5CDED8-E26D-4E1F-BC02-5E3FCE60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22A67-F4CC-4F43-8C7F-F00D93FB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E67B-5F56-4FE3-BECC-5E5A187C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FEBFFC-1BF2-4DAA-AE29-11E33AF0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43DBF-EE3F-43D1-8AE5-EF38D0A8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29757-F828-435B-B681-613C878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C17AD-6E79-4FE6-A33F-597E4E06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8222B-84FC-479C-9CA6-02097094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37AD1-7F4E-4D99-8CF3-DFB3688B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7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03BF-B5D6-4CDB-AA3B-A68F2896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E3A65-AEE6-48DF-92B3-C0E1BC34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45F4A-0111-4127-AC5F-1DA016B53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07C0F-0D43-413E-B738-540BBF11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06DF8-CA94-443F-837E-5283CEEB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B3F20-3AC6-4D29-862A-E08B8994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C0C5-0439-424D-8102-FA6EBBA0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D75EDC-FB09-4813-912E-8D1B73E9B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DEAA5-BC29-426F-B015-111489277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72028-3D66-4DB1-B4D8-BC02DD72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1F48E-7976-4E30-B5D7-F351EC12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C948C-F223-4C18-BA17-F85F1329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8D42C-240C-4306-A467-5042FF0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D6C5D-6FD3-4ECF-B7DC-A8F286636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A9467-20E0-4EF4-8C26-6A85384A0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AD351-3366-40B7-9A55-3354D5591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25FEF-B27F-4037-8ED1-1F2BB8724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D267B-2F4B-4037-9BC9-9999AE24D20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5E02-FB34-4741-88CC-8D581DA63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42E0F-7CBA-4E8E-B8DF-E4E76F46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3E06-918F-4519-8F29-CA25D192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E3BA-D3D5-42A4-8286-A8F1E721F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FB50-9BF1-40FE-9306-B0C5AE6C7E8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8F18-ED16-4360-8A42-6FD301EA6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910B7-B9B8-47BA-97A8-D3B4391B0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72FF-D683-4307-8601-417CBEC3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9373B5-AEC4-4EB5-B6CA-A44AD5C0D7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44E20-39F9-4011-B4AF-48D92273A6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5740"/>
            <a:ext cx="12192000" cy="6858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91E43-3DC8-4C56-8EF1-8DB1F7C05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502588" cy="2900518"/>
          </a:xfrm>
          <a:solidFill>
            <a:srgbClr val="F8F8F8">
              <a:alpha val="36863"/>
            </a:srgbClr>
          </a:solidFill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DIN Condensed" pitchFamily="2" charset="0"/>
              </a:rPr>
              <a:t>ECONOMIC VITALITY (EV) ROADMAP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37681-DFC9-492D-B14D-A515930533F9}"/>
              </a:ext>
            </a:extLst>
          </p:cNvPr>
          <p:cNvSpPr txBox="1"/>
          <p:nvPr/>
        </p:nvSpPr>
        <p:spPr>
          <a:xfrm>
            <a:off x="3019425" y="4022880"/>
            <a:ext cx="623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  <a:ea typeface="+mj-ea"/>
                <a:cs typeface="+mj-cs"/>
              </a:rPr>
              <a:t>City of Molalla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7DAB12-8E8C-4CF8-9BA6-F97211A98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342" y="5371478"/>
            <a:ext cx="1492597" cy="1440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4E83E-F61D-4658-A3C8-78BB26E139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17" y="6117749"/>
            <a:ext cx="1893113" cy="511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4212F-320F-4F46-99A4-8E6D26CA3B07}"/>
              </a:ext>
            </a:extLst>
          </p:cNvPr>
          <p:cNvSpPr txBox="1"/>
          <p:nvPr/>
        </p:nvSpPr>
        <p:spPr>
          <a:xfrm>
            <a:off x="438539" y="6117748"/>
            <a:ext cx="5974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June 9, 2021</a:t>
            </a:r>
          </a:p>
        </p:txBody>
      </p:sp>
    </p:spTree>
    <p:extLst>
      <p:ext uri="{BB962C8B-B14F-4D97-AF65-F5344CB8AC3E}">
        <p14:creationId xmlns:p14="http://schemas.microsoft.com/office/powerpoint/2010/main" val="47226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8AD1A-0CBE-425E-9175-43B96BEBE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26790" y="1229297"/>
            <a:ext cx="2651760" cy="3208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EB5CA-AB73-422A-A3FE-4E8B3D21D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254689" y="1229297"/>
            <a:ext cx="2651760" cy="3208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6D44F-02CC-4C5A-BFE5-4283BBE6C8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182588" y="1229297"/>
            <a:ext cx="2651760" cy="3208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0AE86-EE10-4EC7-BB75-E1098B4FD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10487" y="1229297"/>
            <a:ext cx="2651760" cy="3208906"/>
          </a:xfrm>
          <a:prstGeom prst="rect">
            <a:avLst/>
          </a:prstGeom>
        </p:spPr>
      </p:pic>
      <p:sp>
        <p:nvSpPr>
          <p:cNvPr id="3" name="Preparation 2">
            <a:extLst>
              <a:ext uri="{FF2B5EF4-FFF2-40B4-BE49-F238E27FC236}">
                <a16:creationId xmlns:a16="http://schemas.microsoft.com/office/drawing/2014/main" id="{A3F1D55E-4E85-B44B-A874-5AB2619452B8}"/>
              </a:ext>
            </a:extLst>
          </p:cNvPr>
          <p:cNvSpPr/>
          <p:nvPr/>
        </p:nvSpPr>
        <p:spPr>
          <a:xfrm>
            <a:off x="1299685" y="5025199"/>
            <a:ext cx="9592631" cy="1207008"/>
          </a:xfrm>
          <a:prstGeom prst="flowChartPreparation">
            <a:avLst/>
          </a:prstGeom>
          <a:solidFill>
            <a:srgbClr val="6DC6B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EDE8D-C6C9-43B1-B124-33C4B8CC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5049354"/>
            <a:ext cx="10762488" cy="12070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spc="150" dirty="0">
                <a:solidFill>
                  <a:srgbClr val="036B6D"/>
                </a:solidFill>
                <a:latin typeface="DIN Condensed" pitchFamily="2" charset="0"/>
              </a:rPr>
              <a:t>OUR COMMUNITY </a:t>
            </a:r>
            <a:r>
              <a:rPr lang="en-US" sz="6600" spc="150" dirty="0">
                <a:solidFill>
                  <a:srgbClr val="036B6D"/>
                </a:solidFill>
                <a:latin typeface="DIN Condensed" pitchFamily="2" charset="0"/>
              </a:rPr>
              <a:t>is Growing and Changing</a:t>
            </a:r>
            <a:endParaRPr lang="en-US" sz="8000" spc="150" dirty="0">
              <a:solidFill>
                <a:srgbClr val="036B6D"/>
              </a:solidFill>
              <a:latin typeface="DIN Condense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B35A75-482C-9147-952E-5391C236D7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670" y="5542107"/>
            <a:ext cx="1250503" cy="1207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059F1-9D5F-48A1-A90F-6A3EE29101CC}"/>
              </a:ext>
            </a:extLst>
          </p:cNvPr>
          <p:cNvSpPr txBox="1"/>
          <p:nvPr/>
        </p:nvSpPr>
        <p:spPr>
          <a:xfrm>
            <a:off x="629392" y="510639"/>
            <a:ext cx="5537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Assessment and Next Steps Highlights…….</a:t>
            </a:r>
          </a:p>
        </p:txBody>
      </p:sp>
    </p:spTree>
    <p:extLst>
      <p:ext uri="{BB962C8B-B14F-4D97-AF65-F5344CB8AC3E}">
        <p14:creationId xmlns:p14="http://schemas.microsoft.com/office/powerpoint/2010/main" val="844724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31B28-CCB1-40ED-BC93-66F941918B33}"/>
              </a:ext>
            </a:extLst>
          </p:cNvPr>
          <p:cNvSpPr txBox="1"/>
          <p:nvPr/>
        </p:nvSpPr>
        <p:spPr>
          <a:xfrm>
            <a:off x="409575" y="184805"/>
            <a:ext cx="11391899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GROWTH TRENDS: </a:t>
            </a: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Building Permits Issued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749DB1-C36A-4621-A946-952ABC0FAA77}"/>
              </a:ext>
            </a:extLst>
          </p:cNvPr>
          <p:cNvGraphicFramePr>
            <a:graphicFrameLocks noGrp="1"/>
          </p:cNvGraphicFramePr>
          <p:nvPr/>
        </p:nvGraphicFramePr>
        <p:xfrm>
          <a:off x="1057275" y="1690688"/>
          <a:ext cx="4170168" cy="444940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71938">
                  <a:extLst>
                    <a:ext uri="{9D8B030D-6E8A-4147-A177-3AD203B41FA5}">
                      <a16:colId xmlns:a16="http://schemas.microsoft.com/office/drawing/2014/main" val="4149899912"/>
                    </a:ext>
                  </a:extLst>
                </a:gridCol>
                <a:gridCol w="1198230">
                  <a:extLst>
                    <a:ext uri="{9D8B030D-6E8A-4147-A177-3AD203B41FA5}">
                      <a16:colId xmlns:a16="http://schemas.microsoft.com/office/drawing/2014/main" val="384679608"/>
                    </a:ext>
                  </a:extLst>
                </a:gridCol>
              </a:tblGrid>
              <a:tr h="3707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11182" marR="11182" marT="11182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b"/>
                </a:tc>
                <a:extLst>
                  <a:ext uri="{0D108BD9-81ED-4DB2-BD59-A6C34878D82A}">
                    <a16:rowId xmlns:a16="http://schemas.microsoft.com/office/drawing/2014/main" val="2353825959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Residential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098875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Commercial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472067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Industrial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018723"/>
                  </a:ext>
                </a:extLst>
              </a:tr>
              <a:tr h="3707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2019 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 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b"/>
                </a:tc>
                <a:extLst>
                  <a:ext uri="{0D108BD9-81ED-4DB2-BD59-A6C34878D82A}">
                    <a16:rowId xmlns:a16="http://schemas.microsoft.com/office/drawing/2014/main" val="1015331227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Residential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98435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Commercial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300064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Industrial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884550"/>
                  </a:ext>
                </a:extLst>
              </a:tr>
              <a:tr h="3707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2018 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 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b"/>
                </a:tc>
                <a:extLst>
                  <a:ext uri="{0D108BD9-81ED-4DB2-BD59-A6C34878D82A}">
                    <a16:rowId xmlns:a16="http://schemas.microsoft.com/office/drawing/2014/main" val="3098265460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Residential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152*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5906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Commercial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97608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Industrial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82" marR="11182" marT="1118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04467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3363DE9-6AA6-41F4-861A-AB51D4101021}"/>
              </a:ext>
            </a:extLst>
          </p:cNvPr>
          <p:cNvGraphicFramePr/>
          <p:nvPr/>
        </p:nvGraphicFramePr>
        <p:xfrm>
          <a:off x="6572250" y="2019299"/>
          <a:ext cx="4914900" cy="402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054467-7167-4E3B-8C9F-0014A479C91B}"/>
              </a:ext>
            </a:extLst>
          </p:cNvPr>
          <p:cNvSpPr txBox="1"/>
          <p:nvPr/>
        </p:nvSpPr>
        <p:spPr>
          <a:xfrm>
            <a:off x="1247775" y="6372225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Bear Creek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8A46D-27C9-47C7-BA1C-28DE8FA6BCDC}"/>
              </a:ext>
            </a:extLst>
          </p:cNvPr>
          <p:cNvSpPr txBox="1"/>
          <p:nvPr/>
        </p:nvSpPr>
        <p:spPr>
          <a:xfrm>
            <a:off x="5954232" y="6230679"/>
            <a:ext cx="593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In May 2021, 16 commercial &amp; industrial projects are active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81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380C67-D8B0-497D-94D1-C03CC1D8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N Condensed"/>
              </a:rPr>
              <a:t>As of May 2021, 16 </a:t>
            </a:r>
            <a:r>
              <a:rPr lang="en-US" u="sng" dirty="0">
                <a:latin typeface="DIN Condensed"/>
              </a:rPr>
              <a:t>active projects </a:t>
            </a:r>
            <a:r>
              <a:rPr lang="en-US" dirty="0">
                <a:latin typeface="DIN Condensed"/>
              </a:rPr>
              <a:t>in pipeline:</a:t>
            </a:r>
            <a:br>
              <a:rPr lang="en-US" dirty="0">
                <a:latin typeface="DIN Condensed"/>
              </a:rPr>
            </a:br>
            <a:r>
              <a:rPr lang="en-US" i="1" dirty="0">
                <a:latin typeface="DIN Condensed"/>
              </a:rPr>
              <a:t>12 commercial &amp; 4 industrial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F91C42-7873-48AF-9529-0C778632A1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414" y="5839263"/>
            <a:ext cx="6021657" cy="113494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67C36-FC07-4B00-B1AC-107F58C17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1538547"/>
            <a:ext cx="5181600" cy="4351338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/>
              <a:t>Self Storage - Cascade Center</a:t>
            </a:r>
          </a:p>
          <a:p>
            <a:r>
              <a:rPr lang="en-US" sz="6400" b="1" dirty="0" err="1"/>
              <a:t>Autozone</a:t>
            </a:r>
            <a:r>
              <a:rPr lang="en-US" sz="6400" b="1" dirty="0"/>
              <a:t> - Cascade Center</a:t>
            </a:r>
          </a:p>
          <a:p>
            <a:r>
              <a:rPr lang="en-US" sz="6400" b="1" dirty="0"/>
              <a:t>Grocery Outlet - Cascade Center</a:t>
            </a:r>
          </a:p>
          <a:p>
            <a:r>
              <a:rPr lang="en-US" sz="6400" b="1" dirty="0"/>
              <a:t>Dollar Tree - Cascade Center</a:t>
            </a:r>
          </a:p>
          <a:p>
            <a:r>
              <a:rPr lang="en-US" sz="6400" b="1" dirty="0"/>
              <a:t>Goodwill - Cascade Center</a:t>
            </a:r>
          </a:p>
          <a:p>
            <a:r>
              <a:rPr lang="en-US" sz="6400" b="1" dirty="0"/>
              <a:t>Burger King - Cascade Center</a:t>
            </a:r>
          </a:p>
          <a:p>
            <a:r>
              <a:rPr lang="en-US" sz="6400" b="1" dirty="0"/>
              <a:t>Dollar General - Cascade Center</a:t>
            </a:r>
          </a:p>
          <a:p>
            <a:r>
              <a:rPr lang="en-US" sz="6400" b="1" dirty="0"/>
              <a:t>Dairy Queen</a:t>
            </a:r>
          </a:p>
          <a:p>
            <a:r>
              <a:rPr lang="en-US" sz="6400" b="1" dirty="0" err="1"/>
              <a:t>Dansons</a:t>
            </a:r>
            <a:endParaRPr lang="en-US" sz="6400" b="1" dirty="0"/>
          </a:p>
          <a:p>
            <a:r>
              <a:rPr lang="en-US" sz="6400" b="1" dirty="0"/>
              <a:t>Molalla Market Place Bank</a:t>
            </a:r>
          </a:p>
          <a:p>
            <a:r>
              <a:rPr lang="en-US" sz="6400" b="1" dirty="0"/>
              <a:t>Molalla Market Place Retail</a:t>
            </a:r>
          </a:p>
          <a:p>
            <a:r>
              <a:rPr lang="en-US" sz="6400" b="1" dirty="0"/>
              <a:t>Scandia</a:t>
            </a:r>
          </a:p>
          <a:p>
            <a:r>
              <a:rPr lang="en-US" sz="6400" b="1" dirty="0"/>
              <a:t>Center Market</a:t>
            </a:r>
          </a:p>
          <a:p>
            <a:r>
              <a:rPr lang="en-US" sz="6400" b="1" dirty="0"/>
              <a:t>B &amp; I Construction and Office Space</a:t>
            </a:r>
          </a:p>
          <a:p>
            <a:r>
              <a:rPr lang="en-US" sz="6400" b="1" dirty="0"/>
              <a:t>Industrial Landscaping Company</a:t>
            </a:r>
          </a:p>
          <a:p>
            <a:r>
              <a:rPr lang="en-US" sz="6400" b="1" dirty="0"/>
              <a:t>Industrial Landscaping Company Retail Space</a:t>
            </a:r>
          </a:p>
          <a:p>
            <a:r>
              <a:rPr lang="en-US" sz="6400" b="1" dirty="0"/>
              <a:t>Mobile Food Unit Pod</a:t>
            </a:r>
          </a:p>
          <a:p>
            <a:r>
              <a:rPr lang="en-US" sz="6400" b="1" dirty="0"/>
              <a:t>By Design Steel Company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AB82B-506A-4A1F-862B-9AE2730C6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34" r="10214" b="3495"/>
          <a:stretch/>
        </p:blipFill>
        <p:spPr>
          <a:xfrm>
            <a:off x="442552" y="1605775"/>
            <a:ext cx="5211117" cy="2085279"/>
          </a:xfrm>
          <a:prstGeom prst="rect">
            <a:avLst/>
          </a:prstGeom>
        </p:spPr>
      </p:pic>
      <p:pic>
        <p:nvPicPr>
          <p:cNvPr id="3" name="Picture 2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725D5091-C4EE-4DF4-8B24-A63D21AF1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50696" b="5374"/>
          <a:stretch/>
        </p:blipFill>
        <p:spPr>
          <a:xfrm>
            <a:off x="1388834" y="3720164"/>
            <a:ext cx="5360019" cy="20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38FBB-9AB8-4883-9FC7-3AEA002EF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45357" y="130129"/>
            <a:ext cx="4160452" cy="3026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FEFF7-28E6-408D-8A08-66976CD246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57" y="3288938"/>
            <a:ext cx="7138334" cy="3130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B2488-6DBF-4AA1-851F-168D3FF4B5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4360" y="3287762"/>
            <a:ext cx="4270971" cy="3130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A9816-FA9B-4A8D-9B28-1EB855C15FA1}"/>
              </a:ext>
            </a:extLst>
          </p:cNvPr>
          <p:cNvSpPr txBox="1"/>
          <p:nvPr/>
        </p:nvSpPr>
        <p:spPr>
          <a:xfrm>
            <a:off x="8373888" y="485882"/>
            <a:ext cx="281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ECONOMIC DIVERSITY IS A KEY ASSET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854DD-BBE1-4CA9-B0A0-F03B816D2823}"/>
              </a:ext>
            </a:extLst>
          </p:cNvPr>
          <p:cNvSpPr txBox="1"/>
          <p:nvPr/>
        </p:nvSpPr>
        <p:spPr>
          <a:xfrm>
            <a:off x="8171603" y="2136039"/>
            <a:ext cx="3593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3200 local jobs - From agriculture and manufacturing to tourism and retail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43B8A-5185-4CA2-8D86-89D5BEF68E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66" r="21102" b="22607"/>
          <a:stretch/>
        </p:blipFill>
        <p:spPr>
          <a:xfrm>
            <a:off x="4358244" y="106878"/>
            <a:ext cx="3443845" cy="30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7EAB-C2EF-4B02-A254-3D56DE15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spc="150" dirty="0">
                <a:latin typeface="DIN Condensed" pitchFamily="2" charset="0"/>
              </a:rPr>
              <a:t>WHAT LOCAL BUSINESSES ARE SAYING…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736675"/>
              </p:ext>
            </p:extLst>
          </p:nvPr>
        </p:nvGraphicFramePr>
        <p:xfrm>
          <a:off x="533401" y="4130040"/>
          <a:ext cx="11064240" cy="272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64B458-CA75-4715-B991-658375BC65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151" y="2459831"/>
            <a:ext cx="5048273" cy="159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68A0E-1F4C-48BC-9C38-1E5B9DE1859C}"/>
              </a:ext>
            </a:extLst>
          </p:cNvPr>
          <p:cNvSpPr txBox="1"/>
          <p:nvPr/>
        </p:nvSpPr>
        <p:spPr>
          <a:xfrm>
            <a:off x="432413" y="2561414"/>
            <a:ext cx="627999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Business owners are </a:t>
            </a:r>
            <a:r>
              <a:rPr lang="en-US" b="1" dirty="0">
                <a:latin typeface="Avenir Book" panose="02000503020000020003" pitchFamily="2" charset="0"/>
              </a:rPr>
              <a:t>generally optimistic </a:t>
            </a:r>
            <a:r>
              <a:rPr lang="en-US" dirty="0">
                <a:latin typeface="Avenir Book" panose="02000503020000020003" pitchFamily="2" charset="0"/>
              </a:rPr>
              <a:t>despite a tumultuous 2020 – with most saying they either will expand or stay steady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When asked about the top advantages of doing business in Molalla, an overwhelming majority pointed to the </a:t>
            </a:r>
            <a:r>
              <a:rPr lang="en-US" b="1" dirty="0">
                <a:latin typeface="Avenir Book" panose="02000503020000020003" pitchFamily="2" charset="0"/>
              </a:rPr>
              <a:t>small town feel and local 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F01A1-1CBE-42D7-89CC-BFFD10E67EF6}"/>
              </a:ext>
            </a:extLst>
          </p:cNvPr>
          <p:cNvSpPr txBox="1"/>
          <p:nvPr/>
        </p:nvSpPr>
        <p:spPr>
          <a:xfrm>
            <a:off x="432413" y="1752094"/>
            <a:ext cx="11327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Molalla’s Small Business Advocacy Action Team created a Small Business Survey, garnering 35 responses from local business owners and/or operators in March 2021. What follows are a few key highlights from results.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C46090-6B25-429F-8AB7-EDDD8CD4D5A9}"/>
              </a:ext>
            </a:extLst>
          </p:cNvPr>
          <p:cNvSpPr/>
          <p:nvPr/>
        </p:nvSpPr>
        <p:spPr>
          <a:xfrm>
            <a:off x="233916" y="4529470"/>
            <a:ext cx="2307265" cy="232853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5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6BD9EA-A432-4A1E-B3A5-BAAC607B6FCE}"/>
              </a:ext>
            </a:extLst>
          </p:cNvPr>
          <p:cNvSpPr txBox="1">
            <a:spLocks/>
          </p:cNvSpPr>
          <p:nvPr/>
        </p:nvSpPr>
        <p:spPr>
          <a:xfrm>
            <a:off x="502802" y="389655"/>
            <a:ext cx="11481217" cy="962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150" dirty="0">
                <a:ln w="0"/>
                <a:latin typeface="DIN Condensed" pitchFamily="2" charset="0"/>
              </a:rPr>
              <a:t>BUSINESS CLIMATE SUMMARY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4FDA1BE-A1B5-400F-8830-9ED759AC8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89881"/>
              </p:ext>
            </p:extLst>
          </p:nvPr>
        </p:nvGraphicFramePr>
        <p:xfrm>
          <a:off x="1116282" y="1168949"/>
          <a:ext cx="8212446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446">
                  <a:extLst>
                    <a:ext uri="{9D8B030D-6E8A-4147-A177-3AD203B41FA5}">
                      <a16:colId xmlns:a16="http://schemas.microsoft.com/office/drawing/2014/main" val="296984401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8445766"/>
                    </a:ext>
                  </a:extLst>
                </a:gridCol>
              </a:tblGrid>
              <a:tr h="590365">
                <a:tc>
                  <a:txBody>
                    <a:bodyPr/>
                    <a:lstStyle/>
                    <a:p>
                      <a:pPr algn="ctr"/>
                      <a:r>
                        <a:rPr lang="en-US" sz="3600" b="0" spc="150" baseline="0" dirty="0">
                          <a:solidFill>
                            <a:srgbClr val="036B6D"/>
                          </a:solidFill>
                          <a:latin typeface="DIN Condensed" pitchFamily="2" charset="0"/>
                        </a:rPr>
                        <a:t>ASSETS</a:t>
                      </a:r>
                    </a:p>
                  </a:txBody>
                  <a:tcPr>
                    <a:lnB w="57150" cap="flat" cmpd="sng" algn="ctr">
                      <a:solidFill>
                        <a:srgbClr val="036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spc="150" baseline="0" dirty="0">
                          <a:solidFill>
                            <a:srgbClr val="036B6D"/>
                          </a:solidFill>
                          <a:latin typeface="DIN Condensed" pitchFamily="2" charset="0"/>
                        </a:rPr>
                        <a:t>CHALLENGES</a:t>
                      </a:r>
                    </a:p>
                  </a:txBody>
                  <a:tcPr>
                    <a:lnB w="57150" cap="flat" cmpd="sng" algn="ctr">
                      <a:solidFill>
                        <a:srgbClr val="036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141323"/>
                  </a:ext>
                </a:extLst>
              </a:tr>
              <a:tr h="5116499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endParaRPr lang="en-US" sz="2400" dirty="0">
                        <a:latin typeface="Avenir Book" panose="02000503020000020003" pitchFamily="2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Well-rated high school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Community feel, neighborly support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Natural beauty and resources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Economic diversity</a:t>
                      </a:r>
                    </a:p>
                    <a:p>
                      <a:endParaRPr lang="en-US" sz="2400" dirty="0">
                        <a:latin typeface="Avenir Book" panose="02000503020000020003" pitchFamily="2" charset="0"/>
                      </a:endParaRPr>
                    </a:p>
                  </a:txBody>
                  <a:tcPr marL="274320" marR="182880">
                    <a:lnT w="57150" cap="flat" cmpd="sng" algn="ctr">
                      <a:solidFill>
                        <a:srgbClr val="036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DC6BD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2400" dirty="0">
                        <a:latin typeface="Avenir Book" panose="02000503020000020003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The availability and skill level of workforce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Ability to navigate and keep up with the tax laws and government regulation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Limited land availability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Market support/shoppers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Downtown parking is limited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400" dirty="0">
                          <a:latin typeface="Avenir Book" panose="02000503020000020003" pitchFamily="2" charset="0"/>
                        </a:rPr>
                        <a:t>Limited roads in and out of town</a:t>
                      </a:r>
                    </a:p>
                    <a:p>
                      <a:endParaRPr lang="en-US" sz="2400" dirty="0">
                        <a:latin typeface="Avenir Book" panose="02000503020000020003" pitchFamily="2" charset="0"/>
                      </a:endParaRPr>
                    </a:p>
                  </a:txBody>
                  <a:tcPr marL="274320" marR="182880">
                    <a:lnT w="57150" cap="flat" cmpd="sng" algn="ctr">
                      <a:solidFill>
                        <a:srgbClr val="036B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DC6BD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763974"/>
                  </a:ext>
                </a:extLst>
              </a:tr>
            </a:tbl>
          </a:graphicData>
        </a:graphic>
      </p:graphicFrame>
      <p:pic>
        <p:nvPicPr>
          <p:cNvPr id="4" name="Graphic 3" descr="Puzzle outline">
            <a:extLst>
              <a:ext uri="{FF2B5EF4-FFF2-40B4-BE49-F238E27FC236}">
                <a16:creationId xmlns:a16="http://schemas.microsoft.com/office/drawing/2014/main" id="{118D4078-B88A-A548-9F54-E9967D4D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3640" y="1742977"/>
            <a:ext cx="680014" cy="680014"/>
          </a:xfrm>
          <a:prstGeom prst="rect">
            <a:avLst/>
          </a:prstGeom>
        </p:spPr>
      </p:pic>
      <p:pic>
        <p:nvPicPr>
          <p:cNvPr id="6" name="Graphic 5" descr="Diamond outline">
            <a:extLst>
              <a:ext uri="{FF2B5EF4-FFF2-40B4-BE49-F238E27FC236}">
                <a16:creationId xmlns:a16="http://schemas.microsoft.com/office/drawing/2014/main" id="{612E6AD6-137B-334C-B1FD-99B3DC22D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5847" y="1773457"/>
            <a:ext cx="680014" cy="680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7A38E-0446-4770-9513-F28AAB868C1F}"/>
              </a:ext>
            </a:extLst>
          </p:cNvPr>
          <p:cNvSpPr txBox="1"/>
          <p:nvPr/>
        </p:nvSpPr>
        <p:spPr>
          <a:xfrm>
            <a:off x="0" y="6538844"/>
            <a:ext cx="35334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venir"/>
              </a:rPr>
              <a:t>Source: Molalla Small Business Survey</a:t>
            </a:r>
          </a:p>
        </p:txBody>
      </p:sp>
    </p:spTree>
    <p:extLst>
      <p:ext uri="{BB962C8B-B14F-4D97-AF65-F5344CB8AC3E}">
        <p14:creationId xmlns:p14="http://schemas.microsoft.com/office/powerpoint/2010/main" val="43363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30ED1-B7BD-FC45-AE79-B235A7C950C7}"/>
              </a:ext>
            </a:extLst>
          </p:cNvPr>
          <p:cNvSpPr/>
          <p:nvPr/>
        </p:nvSpPr>
        <p:spPr>
          <a:xfrm>
            <a:off x="-1" y="-12258"/>
            <a:ext cx="12191999" cy="6871662"/>
          </a:xfrm>
          <a:prstGeom prst="rect">
            <a:avLst/>
          </a:prstGeom>
          <a:solidFill>
            <a:srgbClr val="E7E6E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eparation 6">
            <a:extLst>
              <a:ext uri="{FF2B5EF4-FFF2-40B4-BE49-F238E27FC236}">
                <a16:creationId xmlns:a16="http://schemas.microsoft.com/office/drawing/2014/main" id="{F50361AB-B19F-8344-A657-4091C127C2EA}"/>
              </a:ext>
            </a:extLst>
          </p:cNvPr>
          <p:cNvSpPr/>
          <p:nvPr/>
        </p:nvSpPr>
        <p:spPr>
          <a:xfrm>
            <a:off x="1279464" y="285559"/>
            <a:ext cx="9633072" cy="1207008"/>
          </a:xfrm>
          <a:prstGeom prst="flowChartPreparation">
            <a:avLst/>
          </a:prstGeom>
          <a:solidFill>
            <a:srgbClr val="6DC6B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307E12-CC0F-4044-A188-7A6E26DF5552}"/>
              </a:ext>
            </a:extLst>
          </p:cNvPr>
          <p:cNvSpPr txBox="1">
            <a:spLocks/>
          </p:cNvSpPr>
          <p:nvPr/>
        </p:nvSpPr>
        <p:spPr>
          <a:xfrm>
            <a:off x="714756" y="309714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pc="150" dirty="0">
                <a:solidFill>
                  <a:srgbClr val="036B6D"/>
                </a:solidFill>
                <a:latin typeface="DIN Condensed" pitchFamily="2" charset="0"/>
              </a:rPr>
              <a:t>CHALLENGES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E02818D-73AB-1D42-9995-04AC31A5ECCA}"/>
              </a:ext>
            </a:extLst>
          </p:cNvPr>
          <p:cNvSpPr txBox="1">
            <a:spLocks/>
          </p:cNvSpPr>
          <p:nvPr/>
        </p:nvSpPr>
        <p:spPr>
          <a:xfrm>
            <a:off x="5691377" y="1828433"/>
            <a:ext cx="5120293" cy="1464231"/>
          </a:xfrm>
          <a:prstGeom prst="wedgeRoundRectCallout">
            <a:avLst>
              <a:gd name="adj1" fmla="val 69110"/>
              <a:gd name="adj2" fmla="val 23731"/>
              <a:gd name="adj3" fmla="val 16667"/>
            </a:avLst>
          </a:prstGeom>
          <a:solidFill>
            <a:srgbClr val="73D5CC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i="0" dirty="0">
                <a:solidFill>
                  <a:schemeClr val="tx1"/>
                </a:solidFill>
                <a:latin typeface="Avenir Book" panose="02000503020000020003" pitchFamily="2" charset="0"/>
              </a:rPr>
              <a:t>“There are way too many vacant buildings and small businesses have a hard time. Something needs to be done to </a:t>
            </a:r>
            <a:r>
              <a:rPr lang="en-US" b="1" i="0" dirty="0">
                <a:solidFill>
                  <a:schemeClr val="tx1"/>
                </a:solidFill>
                <a:latin typeface="Avenir Book" panose="02000503020000020003" pitchFamily="2" charset="0"/>
              </a:rPr>
              <a:t>help small businesses </a:t>
            </a:r>
            <a:r>
              <a:rPr lang="en-US" i="0" dirty="0">
                <a:solidFill>
                  <a:schemeClr val="tx1"/>
                </a:solidFill>
                <a:latin typeface="Avenir Book" panose="02000503020000020003" pitchFamily="2" charset="0"/>
              </a:rPr>
              <a:t>and </a:t>
            </a:r>
            <a:r>
              <a:rPr lang="en-US" b="1" i="0" dirty="0">
                <a:solidFill>
                  <a:schemeClr val="tx1"/>
                </a:solidFill>
                <a:latin typeface="Avenir Book" panose="02000503020000020003" pitchFamily="2" charset="0"/>
              </a:rPr>
              <a:t>encourage property owners to maintain their buildings and work with renters.”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351263C-47DF-7145-9061-2A14DF3BBCF2}"/>
              </a:ext>
            </a:extLst>
          </p:cNvPr>
          <p:cNvSpPr txBox="1">
            <a:spLocks/>
          </p:cNvSpPr>
          <p:nvPr/>
        </p:nvSpPr>
        <p:spPr>
          <a:xfrm>
            <a:off x="1130378" y="5084055"/>
            <a:ext cx="4396199" cy="1464231"/>
          </a:xfrm>
          <a:prstGeom prst="wedgeRoundRectCallout">
            <a:avLst>
              <a:gd name="adj1" fmla="val -72906"/>
              <a:gd name="adj2" fmla="val -23976"/>
              <a:gd name="adj3" fmla="val 16667"/>
            </a:avLst>
          </a:prstGeom>
          <a:solidFill>
            <a:srgbClr val="73D5CC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i="0" dirty="0">
                <a:solidFill>
                  <a:schemeClr val="tx1"/>
                </a:solidFill>
                <a:latin typeface="Avenir Book" panose="02000503020000020003" pitchFamily="2" charset="0"/>
              </a:rPr>
              <a:t>“We really need another store out here. I shop </a:t>
            </a:r>
            <a:r>
              <a:rPr lang="en-US" i="0" dirty="0" err="1">
                <a:solidFill>
                  <a:schemeClr val="tx1"/>
                </a:solidFill>
                <a:latin typeface="Avenir Book" panose="02000503020000020003" pitchFamily="2" charset="0"/>
              </a:rPr>
              <a:t>Winco</a:t>
            </a:r>
            <a:r>
              <a:rPr lang="en-US" i="0" dirty="0">
                <a:solidFill>
                  <a:schemeClr val="tx1"/>
                </a:solidFill>
                <a:latin typeface="Avenir Book" panose="02000503020000020003" pitchFamily="2" charset="0"/>
              </a:rPr>
              <a:t>, Trader Joe’s and Costco because Safeway is always understaffed and overpriced. </a:t>
            </a:r>
            <a:r>
              <a:rPr lang="en-US" b="1" i="0" dirty="0">
                <a:solidFill>
                  <a:schemeClr val="tx1"/>
                </a:solidFill>
                <a:latin typeface="Avenir Book" panose="02000503020000020003" pitchFamily="2" charset="0"/>
              </a:rPr>
              <a:t>Maybe a lower priced store would keep people local for shopping!”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F8C1B-C445-4E62-AB0D-963F6A42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97" y="1828433"/>
            <a:ext cx="3944619" cy="2957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73E2E-3730-4AD6-AE99-4BF9CAAA8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94" t="26107" b="17193"/>
          <a:stretch/>
        </p:blipFill>
        <p:spPr>
          <a:xfrm>
            <a:off x="5897214" y="3511728"/>
            <a:ext cx="4832405" cy="2548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118F70-5175-4241-81F3-5A2725BC80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670" y="5542107"/>
            <a:ext cx="125050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3F986-21C5-4707-84AD-CD608DD8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15" y="2075974"/>
            <a:ext cx="4989837" cy="45029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venir Book" panose="02000503020000020003"/>
              </a:rPr>
              <a:t>Only 1 Industrial space actively marketed </a:t>
            </a:r>
            <a:r>
              <a:rPr lang="en-US" sz="2000" dirty="0">
                <a:latin typeface="Avenir Book" panose="02000503020000020003"/>
              </a:rPr>
              <a:t>(spring 2021)</a:t>
            </a:r>
          </a:p>
          <a:p>
            <a:r>
              <a:rPr lang="en-US" sz="2400" dirty="0">
                <a:latin typeface="Avenir Book" panose="02000503020000020003"/>
              </a:rPr>
              <a:t>Molalla Forest Road Industrial Park</a:t>
            </a:r>
          </a:p>
          <a:p>
            <a:r>
              <a:rPr lang="en-US" sz="2400" dirty="0">
                <a:latin typeface="Avenir Book" panose="02000503020000020003"/>
              </a:rPr>
              <a:t>17,800 SF building on 14.55 AC lot</a:t>
            </a:r>
          </a:p>
          <a:p>
            <a:pPr marL="0" indent="0">
              <a:buNone/>
            </a:pPr>
            <a:endParaRPr lang="en-US" dirty="0">
              <a:latin typeface="Avenir Book" panose="02000503020000020003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effectLst/>
                <a:latin typeface="Avenir Book" panose="02000503020000020003"/>
                <a:ea typeface="Calibri" panose="020F0502020204030204" pitchFamily="34" charset="0"/>
              </a:rPr>
              <a:t>Undeveloped; but What’s Buildable?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effectLst/>
              <a:latin typeface="Avenir Book" panose="02000503020000020003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Avenir Book" panose="02000503020000020003"/>
                <a:ea typeface="Calibri" panose="020F0502020204030204" pitchFamily="34" charset="0"/>
              </a:rPr>
              <a:t>Vacant Heavy Industrial (M-2)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venir Book" panose="02000503020000020003"/>
                <a:ea typeface="Calibri" panose="020F0502020204030204" pitchFamily="34" charset="0"/>
              </a:rPr>
              <a:t>With</a:t>
            </a:r>
            <a:r>
              <a:rPr lang="en-US" sz="2400" dirty="0">
                <a:effectLst/>
                <a:latin typeface="Avenir Book" panose="02000503020000020003"/>
                <a:ea typeface="Calibri" panose="020F0502020204030204" pitchFamily="34" charset="0"/>
              </a:rPr>
              <a:t>in UGB: 128.99 ac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Avenir Book" panose="02000503020000020003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Avenir Book" panose="02000503020000020003"/>
                <a:ea typeface="Calibri" panose="020F0502020204030204" pitchFamily="34" charset="0"/>
              </a:rPr>
              <a:t>Vacant Light Industrial (M-1) </a:t>
            </a:r>
            <a:endParaRPr lang="en-US" sz="2400" dirty="0">
              <a:effectLst/>
              <a:latin typeface="Avenir Book" panose="02000503020000020003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Avenir Book" panose="02000503020000020003"/>
                <a:ea typeface="Calibri" panose="020F0502020204030204" pitchFamily="34" charset="0"/>
              </a:rPr>
              <a:t>In UGB: 13.41 ac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Avenir Book" panose="02000503020000020003"/>
                <a:ea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2050" name="Picture 2" descr="13388 S Molalla Forest Rd, Molalla, OR for sale - Primary Photo - Image 1 of 1">
            <a:extLst>
              <a:ext uri="{FF2B5EF4-FFF2-40B4-BE49-F238E27FC236}">
                <a16:creationId xmlns:a16="http://schemas.microsoft.com/office/drawing/2014/main" id="{5A5F5BB0-AFB6-4430-82CD-812D12E3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2231" y="1732754"/>
            <a:ext cx="4657590" cy="310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B9965-8B3B-4763-A78F-34CAC82E30EA}"/>
              </a:ext>
            </a:extLst>
          </p:cNvPr>
          <p:cNvSpPr txBox="1"/>
          <p:nvPr/>
        </p:nvSpPr>
        <p:spPr>
          <a:xfrm>
            <a:off x="0" y="6538844"/>
            <a:ext cx="309616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venir"/>
              </a:rPr>
              <a:t>Sources: </a:t>
            </a:r>
            <a:r>
              <a:rPr lang="en-US" sz="1700" dirty="0" err="1">
                <a:latin typeface="Avenir"/>
              </a:rPr>
              <a:t>Loopnet</a:t>
            </a:r>
            <a:r>
              <a:rPr lang="en-US" sz="1700" dirty="0">
                <a:latin typeface="Avenir"/>
              </a:rPr>
              <a:t>, City of Molalla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91435F-3D26-453A-8CF3-7E19BF84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2" y="365125"/>
            <a:ext cx="10971028" cy="1325563"/>
          </a:xfrm>
        </p:spPr>
        <p:txBody>
          <a:bodyPr/>
          <a:lstStyle/>
          <a:p>
            <a:r>
              <a:rPr lang="en-US" dirty="0"/>
              <a:t>Available Industrial Space exists but is limited and little is ‘on the market’</a:t>
            </a:r>
          </a:p>
        </p:txBody>
      </p:sp>
    </p:spTree>
    <p:extLst>
      <p:ext uri="{BB962C8B-B14F-4D97-AF65-F5344CB8AC3E}">
        <p14:creationId xmlns:p14="http://schemas.microsoft.com/office/powerpoint/2010/main" val="338923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paration 2">
            <a:extLst>
              <a:ext uri="{FF2B5EF4-FFF2-40B4-BE49-F238E27FC236}">
                <a16:creationId xmlns:a16="http://schemas.microsoft.com/office/drawing/2014/main" id="{6714563B-1A09-D545-B260-AD721C0C3514}"/>
              </a:ext>
            </a:extLst>
          </p:cNvPr>
          <p:cNvSpPr/>
          <p:nvPr/>
        </p:nvSpPr>
        <p:spPr>
          <a:xfrm>
            <a:off x="714756" y="316039"/>
            <a:ext cx="10762488" cy="1207008"/>
          </a:xfrm>
          <a:prstGeom prst="flowChartPreparation">
            <a:avLst/>
          </a:prstGeom>
          <a:solidFill>
            <a:srgbClr val="6DC6B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A9FD35-C750-D14C-993E-6A8B14A588B7}"/>
              </a:ext>
            </a:extLst>
          </p:cNvPr>
          <p:cNvSpPr txBox="1">
            <a:spLocks/>
          </p:cNvSpPr>
          <p:nvPr/>
        </p:nvSpPr>
        <p:spPr>
          <a:xfrm>
            <a:off x="714756" y="340194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pc="150" dirty="0">
                <a:solidFill>
                  <a:srgbClr val="036B6D"/>
                </a:solidFill>
                <a:latin typeface="DIN Condensed" pitchFamily="2" charset="0"/>
              </a:rPr>
              <a:t>OPPORTUNITIES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7E70E7-EEF6-7342-A8A1-EA8302F51A5C}"/>
              </a:ext>
            </a:extLst>
          </p:cNvPr>
          <p:cNvSpPr txBox="1">
            <a:spLocks/>
          </p:cNvSpPr>
          <p:nvPr/>
        </p:nvSpPr>
        <p:spPr>
          <a:xfrm>
            <a:off x="4242611" y="3023226"/>
            <a:ext cx="3361061" cy="165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Fill vacant business spaces; Expand retail base</a:t>
            </a:r>
          </a:p>
          <a:p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Marketing campaigns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0CEF1-2177-3A4C-B508-B76B888F66EE}"/>
              </a:ext>
            </a:extLst>
          </p:cNvPr>
          <p:cNvSpPr txBox="1"/>
          <p:nvPr/>
        </p:nvSpPr>
        <p:spPr>
          <a:xfrm>
            <a:off x="4131468" y="5830501"/>
            <a:ext cx="2726358" cy="715089"/>
          </a:xfrm>
          <a:prstGeom prst="wedgeRoundRectCallout">
            <a:avLst>
              <a:gd name="adj1" fmla="val -41622"/>
              <a:gd name="adj2" fmla="val -114695"/>
              <a:gd name="adj3" fmla="val 16667"/>
            </a:avLst>
          </a:prstGeom>
          <a:solidFill>
            <a:srgbClr val="FE7B5C">
              <a:alpha val="1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i="1"/>
            </a:lvl1pPr>
          </a:lstStyle>
          <a:p>
            <a:pPr>
              <a:spcAft>
                <a:spcPts val="600"/>
              </a:spcAft>
            </a:pPr>
            <a:r>
              <a:rPr lang="en-US" sz="1800" i="0" dirty="0">
                <a:solidFill>
                  <a:schemeClr val="tx1"/>
                </a:solidFill>
                <a:latin typeface="Avenir Book" panose="02000503020000020003" pitchFamily="2" charset="0"/>
              </a:rPr>
              <a:t>“More shopping and food options.”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54051-83E9-1845-B013-69C47D21DBE4}"/>
              </a:ext>
            </a:extLst>
          </p:cNvPr>
          <p:cNvSpPr txBox="1"/>
          <p:nvPr/>
        </p:nvSpPr>
        <p:spPr>
          <a:xfrm>
            <a:off x="8150092" y="3932913"/>
            <a:ext cx="3206807" cy="1464231"/>
          </a:xfrm>
          <a:prstGeom prst="wedgeRoundRectCallout">
            <a:avLst>
              <a:gd name="adj1" fmla="val -38825"/>
              <a:gd name="adj2" fmla="val 83914"/>
              <a:gd name="adj3" fmla="val 16667"/>
            </a:avLst>
          </a:prstGeom>
          <a:solidFill>
            <a:srgbClr val="FE7B5C">
              <a:alpha val="1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i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i="0" dirty="0">
                <a:solidFill>
                  <a:schemeClr val="tx1"/>
                </a:solidFill>
                <a:latin typeface="Avenir Book" panose="02000503020000020003" pitchFamily="2" charset="0"/>
              </a:rPr>
              <a:t>“Bring back a vital Main Street to the heart of town -- a bustling 'old-town,' busy with hometown business, like it once was.”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250E1-A329-C24C-9318-CBDB7122894B}"/>
              </a:ext>
            </a:extLst>
          </p:cNvPr>
          <p:cNvGrpSpPr/>
          <p:nvPr/>
        </p:nvGrpSpPr>
        <p:grpSpPr>
          <a:xfrm>
            <a:off x="211471" y="2098037"/>
            <a:ext cx="3750929" cy="4575948"/>
            <a:chOff x="-14289" y="10"/>
            <a:chExt cx="5412098" cy="59345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22CCCF-B67A-8140-88B9-A3AC96496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"/>
              <a:ext cx="2600988" cy="33711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FA2D61-E09F-CC4C-AFAD-FB29BB80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"/>
            <a:stretch/>
          </p:blipFill>
          <p:spPr>
            <a:xfrm>
              <a:off x="2785403" y="22505"/>
              <a:ext cx="2612406" cy="24128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9732D1-6CDD-4945-8B26-8997026C3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289" y="3528494"/>
              <a:ext cx="2600987" cy="24060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F9A168-8F3E-5B46-8A81-6F5D0AA50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7695" y="2556458"/>
              <a:ext cx="2612406" cy="33780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D98497-354B-B646-B7C7-46C33C949B73}"/>
                </a:ext>
              </a:extLst>
            </p:cNvPr>
            <p:cNvSpPr txBox="1"/>
            <p:nvPr/>
          </p:nvSpPr>
          <p:spPr>
            <a:xfrm>
              <a:off x="3855638" y="1912167"/>
              <a:ext cx="1497284" cy="497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CLOSED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FA58584-D3A9-2649-A83F-68F6913F62BB}"/>
              </a:ext>
            </a:extLst>
          </p:cNvPr>
          <p:cNvSpPr txBox="1"/>
          <p:nvPr/>
        </p:nvSpPr>
        <p:spPr>
          <a:xfrm>
            <a:off x="5622899" y="4827018"/>
            <a:ext cx="2260280" cy="715089"/>
          </a:xfrm>
          <a:prstGeom prst="wedgeRoundRectCallout">
            <a:avLst>
              <a:gd name="adj1" fmla="val 44073"/>
              <a:gd name="adj2" fmla="val 99168"/>
              <a:gd name="adj3" fmla="val 16667"/>
            </a:avLst>
          </a:prstGeom>
          <a:solidFill>
            <a:srgbClr val="FE7B5C">
              <a:alpha val="1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i="1"/>
            </a:lvl1pPr>
          </a:lstStyle>
          <a:p>
            <a:pPr>
              <a:spcAft>
                <a:spcPts val="600"/>
              </a:spcAft>
            </a:pPr>
            <a:r>
              <a:rPr lang="en-US" sz="1800" i="0" dirty="0">
                <a:solidFill>
                  <a:schemeClr val="tx1"/>
                </a:solidFill>
                <a:latin typeface="Avenir Book" panose="02000503020000020003" pitchFamily="2" charset="0"/>
              </a:rPr>
              <a:t>“More grocery stores!”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A7A55-EE81-3841-96F0-D0204D2A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705" y="2318304"/>
            <a:ext cx="3933053" cy="599176"/>
          </a:xfrm>
        </p:spPr>
        <p:txBody>
          <a:bodyPr anchor="b">
            <a:no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Retail Business Development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8ED32E-4AC8-5F49-87B6-4891E0F02EDB}"/>
              </a:ext>
            </a:extLst>
          </p:cNvPr>
          <p:cNvSpPr txBox="1">
            <a:spLocks/>
          </p:cNvSpPr>
          <p:nvPr/>
        </p:nvSpPr>
        <p:spPr>
          <a:xfrm>
            <a:off x="8407936" y="2962219"/>
            <a:ext cx="3803848" cy="813676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Home prices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Schools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Recreation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latin typeface="Avenir Book" panose="02000503020000020003" pitchFamily="2" charset="0"/>
              </a:rPr>
              <a:t>Crime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343F1C-FCD6-D447-A68F-69D1AE9CEF7C}"/>
              </a:ext>
            </a:extLst>
          </p:cNvPr>
          <p:cNvSpPr txBox="1">
            <a:spLocks/>
          </p:cNvSpPr>
          <p:nvPr/>
        </p:nvSpPr>
        <p:spPr>
          <a:xfrm>
            <a:off x="8150092" y="2325911"/>
            <a:ext cx="4183799" cy="599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venir Book" panose="02000503020000020003" pitchFamily="2" charset="0"/>
              </a:rPr>
              <a:t>Quality of Life Improvements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56ACF-2C86-4677-9C99-056A8DE3EE5E}"/>
              </a:ext>
            </a:extLst>
          </p:cNvPr>
          <p:cNvSpPr txBox="1"/>
          <p:nvPr/>
        </p:nvSpPr>
        <p:spPr>
          <a:xfrm>
            <a:off x="4097926" y="4148773"/>
            <a:ext cx="37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Tourism Development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588D28-24B1-443D-8EB2-E9337A45B0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670" y="5542107"/>
            <a:ext cx="1250503" cy="12070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41E919-829F-49D5-980E-F3BBA0AAE365}"/>
              </a:ext>
            </a:extLst>
          </p:cNvPr>
          <p:cNvSpPr txBox="1"/>
          <p:nvPr/>
        </p:nvSpPr>
        <p:spPr>
          <a:xfrm>
            <a:off x="7326035" y="5975595"/>
            <a:ext cx="37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Industry Cluster Expansion</a:t>
            </a:r>
            <a:r>
              <a:rPr lang="en-US" b="1" dirty="0">
                <a:latin typeface="Avenir Book" panose="02000503020000020003" pitchFamily="2" charset="0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64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eparation 3">
            <a:extLst>
              <a:ext uri="{FF2B5EF4-FFF2-40B4-BE49-F238E27FC236}">
                <a16:creationId xmlns:a16="http://schemas.microsoft.com/office/drawing/2014/main" id="{C418667D-2534-5945-B629-C9ADD209B8AF}"/>
              </a:ext>
            </a:extLst>
          </p:cNvPr>
          <p:cNvSpPr/>
          <p:nvPr/>
        </p:nvSpPr>
        <p:spPr>
          <a:xfrm>
            <a:off x="600695" y="405698"/>
            <a:ext cx="10515600" cy="1207008"/>
          </a:xfrm>
          <a:prstGeom prst="flowChartPreparation">
            <a:avLst/>
          </a:prstGeom>
          <a:solidFill>
            <a:srgbClr val="6DC6BD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601A4-116B-F34D-801A-FA24B2DF6D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670" y="5542107"/>
            <a:ext cx="1250503" cy="12070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E6F4D0-3CE3-4E45-A3C0-AED50248B325}"/>
              </a:ext>
            </a:extLst>
          </p:cNvPr>
          <p:cNvSpPr txBox="1">
            <a:spLocks/>
          </p:cNvSpPr>
          <p:nvPr/>
        </p:nvSpPr>
        <p:spPr>
          <a:xfrm>
            <a:off x="477249" y="429853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400" spc="150" dirty="0">
                <a:solidFill>
                  <a:srgbClr val="036B6D"/>
                </a:solidFill>
                <a:latin typeface="DIN Condensed" pitchFamily="2" charset="0"/>
              </a:rPr>
              <a:t>How to</a:t>
            </a:r>
            <a:r>
              <a:rPr lang="en-US" sz="8000" spc="150" dirty="0">
                <a:solidFill>
                  <a:srgbClr val="036B6D"/>
                </a:solidFill>
                <a:latin typeface="DIN Condensed" pitchFamily="2" charset="0"/>
              </a:rPr>
              <a:t>: Grow the Economy?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96D401-00CB-41D0-A6D0-B2DAA8B2FF0C}"/>
              </a:ext>
            </a:extLst>
          </p:cNvPr>
          <p:cNvSpPr txBox="1">
            <a:spLocks/>
          </p:cNvSpPr>
          <p:nvPr/>
        </p:nvSpPr>
        <p:spPr>
          <a:xfrm>
            <a:off x="4607896" y="170014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Build Your ED Network &amp; Synergies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Business Assistance &amp; Facilitation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Business Attraction &amp; Marketing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Entrepreneurial Development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Economic Snapshots &amp; Benchmarks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Branding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Marketing (e.g., website)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6DB159-6EE9-44F3-BE97-A0C6AE9C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8" y="2066306"/>
            <a:ext cx="3845674" cy="382781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DIN Condensed"/>
              </a:rPr>
              <a:t>Economic Development Core Services</a:t>
            </a:r>
          </a:p>
        </p:txBody>
      </p:sp>
    </p:spTree>
    <p:extLst>
      <p:ext uri="{BB962C8B-B14F-4D97-AF65-F5344CB8AC3E}">
        <p14:creationId xmlns:p14="http://schemas.microsoft.com/office/powerpoint/2010/main" val="207477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F43485-511B-4D21-872F-CD7641A56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327401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9C44-3BF1-4BBD-9A31-6118FD08B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3636491"/>
            <a:ext cx="11648209" cy="313005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latin typeface="Avenir Book" panose="02000503020000020003" pitchFamily="2" charset="0"/>
              </a:rPr>
              <a:t>5 Focus Areas </a:t>
            </a:r>
            <a:r>
              <a:rPr lang="en-US" sz="2000" dirty="0">
                <a:latin typeface="Avenir Book" panose="02000503020000020003" pitchFamily="2" charset="0"/>
              </a:rPr>
              <a:t>based on City aspirations for 2030: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A </a:t>
            </a:r>
            <a:r>
              <a:rPr lang="en-US" sz="1600" b="1" dirty="0">
                <a:latin typeface="Avenir Book" panose="02000503020000020003" pitchFamily="2" charset="0"/>
              </a:rPr>
              <a:t>resilient community </a:t>
            </a:r>
            <a:r>
              <a:rPr lang="en-US" sz="1600" dirty="0">
                <a:latin typeface="Avenir Book" panose="02000503020000020003" pitchFamily="2" charset="0"/>
              </a:rPr>
              <a:t>that passionately recognizes and builds on its history, culture, and location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A </a:t>
            </a:r>
            <a:r>
              <a:rPr lang="en-US" sz="1600" b="1" dirty="0">
                <a:latin typeface="Avenir Book" panose="02000503020000020003" pitchFamily="2" charset="0"/>
              </a:rPr>
              <a:t>welcoming, friendly and vibrant community</a:t>
            </a:r>
            <a:r>
              <a:rPr lang="en-US" sz="1600" dirty="0">
                <a:latin typeface="Avenir Book" panose="02000503020000020003" pitchFamily="2" charset="0"/>
              </a:rPr>
              <a:t> with an attractive hometown feel that is safe, hospitable, and inclusive of all residents, businesses, and visitors 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highlight>
                  <a:srgbClr val="FFFF00"/>
                </a:highlight>
                <a:latin typeface="Avenir Book" panose="02000503020000020003" pitchFamily="2" charset="0"/>
              </a:rPr>
              <a:t>An </a:t>
            </a:r>
            <a:r>
              <a:rPr lang="en-US" sz="1600" b="1" dirty="0">
                <a:highlight>
                  <a:srgbClr val="FFFF00"/>
                </a:highlight>
                <a:latin typeface="Avenir Book" panose="02000503020000020003" pitchFamily="2" charset="0"/>
              </a:rPr>
              <a:t>economically sound and growing community </a:t>
            </a:r>
            <a:r>
              <a:rPr lang="en-US" sz="1600" dirty="0">
                <a:latin typeface="Avenir Book" panose="02000503020000020003" pitchFamily="2" charset="0"/>
              </a:rPr>
              <a:t>which is evident in the diversity of businesses, partnerships, education, innovation, and the strong work ethic of its people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A </a:t>
            </a:r>
            <a:r>
              <a:rPr lang="en-US" sz="1600" b="1" dirty="0">
                <a:latin typeface="Avenir Book" panose="02000503020000020003" pitchFamily="2" charset="0"/>
              </a:rPr>
              <a:t>full-service hub</a:t>
            </a:r>
            <a:r>
              <a:rPr lang="en-US" sz="1600" dirty="0">
                <a:latin typeface="Avenir Book" panose="02000503020000020003" pitchFamily="2" charset="0"/>
              </a:rPr>
              <a:t> of resources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A </a:t>
            </a:r>
            <a:r>
              <a:rPr lang="en-US" sz="1600" b="1" dirty="0">
                <a:latin typeface="Avenir Book" panose="02000503020000020003" pitchFamily="2" charset="0"/>
              </a:rPr>
              <a:t>beautiful and tranquil area </a:t>
            </a:r>
            <a:r>
              <a:rPr lang="en-US" sz="1600" dirty="0">
                <a:latin typeface="Avenir Book" panose="02000503020000020003" pitchFamily="2" charset="0"/>
              </a:rPr>
              <a:t>where people are deeply connected to its unique natural features </a:t>
            </a:r>
          </a:p>
        </p:txBody>
      </p:sp>
      <p:sp>
        <p:nvSpPr>
          <p:cNvPr id="4" name="AutoShape 2" descr="Home">
            <a:extLst>
              <a:ext uri="{FF2B5EF4-FFF2-40B4-BE49-F238E27FC236}">
                <a16:creationId xmlns:a16="http://schemas.microsoft.com/office/drawing/2014/main" id="{29E865F5-EA0C-47FB-ADC2-3B35B3A6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3C85D-2A05-4E60-A9A7-2246B052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8148"/>
            <a:ext cx="12191999" cy="632095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4000" dirty="0">
                <a:solidFill>
                  <a:srgbClr val="1E1317"/>
                </a:solidFill>
                <a:latin typeface="DIN Condensed" pitchFamily="2" charset="0"/>
              </a:rPr>
              <a:t>VISION PLAN: 5 FOCUS AREAS</a:t>
            </a:r>
          </a:p>
        </p:txBody>
      </p:sp>
    </p:spTree>
    <p:extLst>
      <p:ext uri="{BB962C8B-B14F-4D97-AF65-F5344CB8AC3E}">
        <p14:creationId xmlns:p14="http://schemas.microsoft.com/office/powerpoint/2010/main" val="168698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3BFC-06C7-408E-83D5-24B2EBAE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990FC-98FF-4D75-89DE-9FEFF6F50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339DC-2240-44CA-BC6A-EA921CC5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32BB81-7D7F-4ED6-88C0-2E1843F88E75}"/>
              </a:ext>
            </a:extLst>
          </p:cNvPr>
          <p:cNvSpPr txBox="1">
            <a:spLocks/>
          </p:cNvSpPr>
          <p:nvPr/>
        </p:nvSpPr>
        <p:spPr>
          <a:xfrm>
            <a:off x="1470836" y="-435934"/>
            <a:ext cx="10384465" cy="2466753"/>
          </a:xfrm>
          <a:prstGeom prst="rect">
            <a:avLst/>
          </a:prstGeom>
          <a:solidFill>
            <a:srgbClr val="F8F8F8">
              <a:alpha val="36863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2">
                    <a:lumMod val="25000"/>
                  </a:schemeClr>
                </a:solidFill>
                <a:latin typeface="DIN Condensed" pitchFamily="2" charset="0"/>
              </a:rPr>
              <a:t>     To Compete….</a:t>
            </a:r>
          </a:p>
        </p:txBody>
      </p:sp>
    </p:spTree>
    <p:extLst>
      <p:ext uri="{BB962C8B-B14F-4D97-AF65-F5344CB8AC3E}">
        <p14:creationId xmlns:p14="http://schemas.microsoft.com/office/powerpoint/2010/main" val="3666109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C03B-6A09-4906-98E2-3DDC2F20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4494B-658D-4D22-AB7C-75B90E482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64122-38C8-4BE9-B2CF-675D8A09F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3"/>
          <a:stretch/>
        </p:blipFill>
        <p:spPr>
          <a:xfrm>
            <a:off x="0" y="1235033"/>
            <a:ext cx="12192000" cy="5515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502ACF-5379-41AB-8735-8987FBB34589}"/>
              </a:ext>
            </a:extLst>
          </p:cNvPr>
          <p:cNvSpPr txBox="1"/>
          <p:nvPr/>
        </p:nvSpPr>
        <p:spPr>
          <a:xfrm>
            <a:off x="249382" y="0"/>
            <a:ext cx="11851574" cy="1323439"/>
          </a:xfrm>
          <a:prstGeom prst="rect">
            <a:avLst/>
          </a:prstGeom>
          <a:solidFill>
            <a:srgbClr val="73D5CC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N Condensed"/>
              </a:rPr>
              <a:t>1. Get </a:t>
            </a:r>
            <a:r>
              <a:rPr lang="en-US" sz="4000">
                <a:latin typeface="DIN Condensed"/>
              </a:rPr>
              <a:t>active within </a:t>
            </a:r>
            <a:r>
              <a:rPr lang="en-US" sz="4000" dirty="0">
                <a:latin typeface="DIN Condensed"/>
              </a:rPr>
              <a:t>the economic development profession.</a:t>
            </a:r>
          </a:p>
        </p:txBody>
      </p:sp>
    </p:spTree>
    <p:extLst>
      <p:ext uri="{BB962C8B-B14F-4D97-AF65-F5344CB8AC3E}">
        <p14:creationId xmlns:p14="http://schemas.microsoft.com/office/powerpoint/2010/main" val="391003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FA915A-73F1-408C-8B66-D08A45E82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72" y="1993840"/>
            <a:ext cx="10893255" cy="453403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36A2325-8872-4786-B252-1BE78C23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08758"/>
            <a:ext cx="11017502" cy="1499335"/>
          </a:xfrm>
          <a:solidFill>
            <a:srgbClr val="73D5CC"/>
          </a:solidFill>
        </p:spPr>
        <p:txBody>
          <a:bodyPr>
            <a:noAutofit/>
          </a:bodyPr>
          <a:lstStyle/>
          <a:p>
            <a:r>
              <a:rPr lang="en-US" sz="4800" spc="150" dirty="0">
                <a:latin typeface="DIN Condensed" pitchFamily="2" charset="0"/>
              </a:rPr>
              <a:t>2. Tap Economic Development Partners and Resources</a:t>
            </a:r>
            <a:r>
              <a:rPr lang="en-US" sz="3600" i="1" spc="150" dirty="0">
                <a:latin typeface="DIN Condensed" pitchFamily="2" charset="0"/>
              </a:rPr>
              <a:t>(many!)</a:t>
            </a:r>
            <a:endParaRPr lang="en-US" sz="6000" i="1" spc="150" dirty="0"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5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8A8A-0C24-4D62-BD7D-416537AA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45" y="910231"/>
            <a:ext cx="8286946" cy="1325563"/>
          </a:xfrm>
        </p:spPr>
        <p:txBody>
          <a:bodyPr>
            <a:normAutofit/>
          </a:bodyPr>
          <a:lstStyle/>
          <a:p>
            <a:r>
              <a:rPr lang="en-US" sz="6000" spc="150" dirty="0" err="1">
                <a:latin typeface="DIN Condensed" pitchFamily="2" charset="0"/>
              </a:rPr>
              <a:t>Ex:VISITOR</a:t>
            </a:r>
            <a:r>
              <a:rPr lang="en-US" sz="6000" spc="150" dirty="0">
                <a:latin typeface="DIN Condensed" pitchFamily="2" charset="0"/>
              </a:rPr>
              <a:t> INDUSTRY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09EEF-3AE6-4755-9679-46F80CBA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6" y="1947553"/>
            <a:ext cx="6934755" cy="416701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There are opportunities to draw more visitors in to Molalla. Key to success = Partner with key attraction and visitor industry leaders in and around the area to increase Molalla’s market exposure.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F3AD8AA4-8E43-4472-9DE2-1DB19A80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92" y="3799283"/>
            <a:ext cx="3619501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E9038-A05E-45B5-AC13-D4894DF173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715" y="3799283"/>
            <a:ext cx="3481493" cy="2611120"/>
          </a:xfrm>
          <a:prstGeom prst="rect">
            <a:avLst/>
          </a:prstGeom>
        </p:spPr>
      </p:pic>
      <p:pic>
        <p:nvPicPr>
          <p:cNvPr id="4104" name="Picture 8" descr="Arrowhead Golf Club, Molalla, Oregon">
            <a:extLst>
              <a:ext uri="{FF2B5EF4-FFF2-40B4-BE49-F238E27FC236}">
                <a16:creationId xmlns:a16="http://schemas.microsoft.com/office/drawing/2014/main" id="{8D1732E1-7C21-4413-8563-77F312DF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153" y="4000578"/>
            <a:ext cx="3619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3D77A-235D-4935-9B00-46CDB402D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585" y="1525137"/>
            <a:ext cx="4332398" cy="911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9EF497-1D2C-4C00-86B9-A69F4D112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12" y="2481508"/>
            <a:ext cx="1303156" cy="118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1F2B5-661D-4E09-8F6A-53C01EC44FE8}"/>
              </a:ext>
            </a:extLst>
          </p:cNvPr>
          <p:cNvSpPr txBox="1"/>
          <p:nvPr/>
        </p:nvSpPr>
        <p:spPr>
          <a:xfrm>
            <a:off x="1970000" y="2809854"/>
            <a:ext cx="9701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 Book" panose="02000503020000020003" pitchFamily="2" charset="0"/>
              </a:rPr>
              <a:t>Welcome to Molalla page has space for upcoming events and offers a comprehensive spot for visitors to see businesses and restaurants. Continue to build on the momentum on that page!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D03A14-42AC-4AB7-A58F-58036C7491CA}"/>
              </a:ext>
            </a:extLst>
          </p:cNvPr>
          <p:cNvSpPr txBox="1"/>
          <p:nvPr/>
        </p:nvSpPr>
        <p:spPr>
          <a:xfrm>
            <a:off x="7267956" y="1038622"/>
            <a:ext cx="47030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venir Book" panose="02000503020000020003" pitchFamily="2" charset="0"/>
              </a:rPr>
              <a:t>Travel Oregon Molalla page features Molalla Train Park, the Buckeroo and </a:t>
            </a:r>
            <a:r>
              <a:rPr lang="en-US" sz="1100" dirty="0" err="1">
                <a:latin typeface="Avenir Book" panose="02000503020000020003" pitchFamily="2" charset="0"/>
              </a:rPr>
              <a:t>Rosse</a:t>
            </a:r>
            <a:r>
              <a:rPr lang="en-US" sz="1100" dirty="0">
                <a:latin typeface="Avenir Book" panose="02000503020000020003" pitchFamily="2" charset="0"/>
              </a:rPr>
              <a:t> Posse Acres Elk Farm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22A65-9B05-47B4-B93E-3C42BDEDB023}"/>
              </a:ext>
            </a:extLst>
          </p:cNvPr>
          <p:cNvSpPr txBox="1"/>
          <p:nvPr/>
        </p:nvSpPr>
        <p:spPr>
          <a:xfrm>
            <a:off x="308758" y="83127"/>
            <a:ext cx="11883242" cy="769441"/>
          </a:xfrm>
          <a:prstGeom prst="rect">
            <a:avLst/>
          </a:prstGeom>
          <a:solidFill>
            <a:srgbClr val="73D5CC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3. Tell Your Story – Promote Your Successes!</a:t>
            </a:r>
          </a:p>
        </p:txBody>
      </p:sp>
    </p:spTree>
    <p:extLst>
      <p:ext uri="{BB962C8B-B14F-4D97-AF65-F5344CB8AC3E}">
        <p14:creationId xmlns:p14="http://schemas.microsoft.com/office/powerpoint/2010/main" val="3614530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C03B-6A09-4906-98E2-3DDC2F20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….……</a:t>
            </a:r>
            <a:r>
              <a:rPr lang="en-US" i="1" dirty="0"/>
              <a:t>Investment is a must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4494B-658D-4D22-AB7C-75B90E482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9408" y="4667003"/>
            <a:ext cx="10148042" cy="1422647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Staff.  Marketing and Visibility.  Planning for continued economic growth.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02ACF-5379-41AB-8735-8987FBB34589}"/>
              </a:ext>
            </a:extLst>
          </p:cNvPr>
          <p:cNvSpPr txBox="1"/>
          <p:nvPr/>
        </p:nvSpPr>
        <p:spPr>
          <a:xfrm>
            <a:off x="249382" y="0"/>
            <a:ext cx="11851574" cy="1938992"/>
          </a:xfrm>
          <a:prstGeom prst="rect">
            <a:avLst/>
          </a:prstGeom>
          <a:solidFill>
            <a:srgbClr val="73D5CC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N Condensed"/>
              </a:rPr>
              <a:t>4. Get a clear picture of your real estate: commercial and industrial and how to expand ‘market-ready’ properties.   </a:t>
            </a:r>
          </a:p>
        </p:txBody>
      </p:sp>
    </p:spTree>
    <p:extLst>
      <p:ext uri="{BB962C8B-B14F-4D97-AF65-F5344CB8AC3E}">
        <p14:creationId xmlns:p14="http://schemas.microsoft.com/office/powerpoint/2010/main" val="288995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6BD0C-29FC-4273-AC64-E62667F8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2021 – 2022 FY Workplan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EAC943CA-10E3-4319-843C-2E3CF6DF4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09020"/>
              </p:ext>
            </p:extLst>
          </p:nvPr>
        </p:nvGraphicFramePr>
        <p:xfrm>
          <a:off x="978196" y="1863800"/>
          <a:ext cx="9644606" cy="4430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91">
                  <a:extLst>
                    <a:ext uri="{9D8B030D-6E8A-4147-A177-3AD203B41FA5}">
                      <a16:colId xmlns:a16="http://schemas.microsoft.com/office/drawing/2014/main" val="2678283335"/>
                    </a:ext>
                  </a:extLst>
                </a:gridCol>
                <a:gridCol w="8371015">
                  <a:extLst>
                    <a:ext uri="{9D8B030D-6E8A-4147-A177-3AD203B41FA5}">
                      <a16:colId xmlns:a16="http://schemas.microsoft.com/office/drawing/2014/main" val="128897465"/>
                    </a:ext>
                  </a:extLst>
                </a:gridCol>
              </a:tblGrid>
              <a:tr h="31166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Strategy 1</a:t>
                      </a:r>
                    </a:p>
                  </a:txBody>
                  <a:tcPr marL="169581" marR="5653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Support and guide the Economic Development Steering Committee(SC) and Action Teams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1509291658"/>
                  </a:ext>
                </a:extLst>
              </a:tr>
              <a:tr h="32308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Strategy 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81" marR="5653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Encourage and support formation of Latinx Action Team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487871372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Strategy 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81" marR="5653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Strengthen partnerships with and leverage resources of economic and business development organizations to serve Molalla business community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243867520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>
                          <a:effectLst/>
                        </a:rPr>
                        <a:t>Strategy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169581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Meet 1-on-1 with Molalla's largest employers (starting w/ traded sector) to build relationship and understand and help address key challenges and opportunities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2304076671"/>
                  </a:ext>
                </a:extLst>
              </a:tr>
              <a:tr h="32308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Strategy 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81" marR="5653" marT="5653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Follow-up with small business survey respondents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ctr"/>
                </a:tc>
                <a:extLst>
                  <a:ext uri="{0D108BD9-81ED-4DB2-BD59-A6C34878D82A}">
                    <a16:rowId xmlns:a16="http://schemas.microsoft.com/office/drawing/2014/main" val="779283999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Strategy 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Help new and expanding commercial/industrial businesses offset cost of infrastructure improvements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550326879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Strategy 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Promote City's commitment to economic development and provide businesses 1-stop info center by adding economic development webpage to website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4046336605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Strategy 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81" marR="5653" marT="5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For Visitor Marketing, clarify organizational roles and responsibilities of City, Ec Dev Steering Committee, Welcome to Molalla and Chamber + next steps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766401210"/>
                  </a:ext>
                </a:extLst>
              </a:tr>
              <a:tr h="578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Strategy 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81" marR="5653" marT="56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Increase positive media coverage of Molalla's accomplishments, events, community spirit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ctr"/>
                </a:tc>
                <a:extLst>
                  <a:ext uri="{0D108BD9-81ED-4DB2-BD59-A6C34878D82A}">
                    <a16:rowId xmlns:a16="http://schemas.microsoft.com/office/drawing/2014/main" val="175368102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DF36AC9-DE5C-478F-A8D8-61A6757F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905" y="298918"/>
            <a:ext cx="149364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2AFB5-9EC7-4466-A082-12DCC920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73" y="594360"/>
            <a:ext cx="9967427" cy="1322887"/>
          </a:xfrm>
        </p:spPr>
        <p:txBody>
          <a:bodyPr>
            <a:noAutofit/>
          </a:bodyPr>
          <a:lstStyle/>
          <a:p>
            <a:r>
              <a:rPr lang="en-US" sz="6000" spc="150" dirty="0">
                <a:latin typeface="DIN Condensed" pitchFamily="2" charset="0"/>
                <a:ea typeface="Calibri" panose="020F0502020204030204" pitchFamily="34" charset="0"/>
              </a:rPr>
              <a:t>THE MOLALLA ECONOMIC DEVELOPMENT COMMITTEE</a:t>
            </a:r>
            <a:endParaRPr lang="en-US" sz="6000" spc="150" dirty="0">
              <a:latin typeface="DIN Condense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FF-6F24-429D-9F89-E658C13A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03" y="2355055"/>
            <a:ext cx="6960013" cy="3928787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200" spc="150" dirty="0">
                <a:latin typeface="DIN Condensed" pitchFamily="2" charset="0"/>
                <a:ea typeface="Calibri" panose="020F0502020204030204" pitchFamily="34" charset="0"/>
              </a:rPr>
              <a:t>PURPOSE: </a:t>
            </a:r>
            <a:r>
              <a:rPr lang="en-US" sz="2000" dirty="0">
                <a:latin typeface="Avenir Book" panose="02000503020000020003" pitchFamily="2" charset="0"/>
                <a:ea typeface="Calibri" panose="020F0502020204030204" pitchFamily="34" charset="0"/>
              </a:rPr>
              <a:t>To assist with the creation of a tangible economic development action plan and encourage community engagement in implementation</a:t>
            </a:r>
          </a:p>
          <a:p>
            <a:pPr marL="0" marR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20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Pamela Lucht - NW Transplants LLC</a:t>
            </a: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Elizabeth (</a:t>
            </a:r>
            <a:r>
              <a:rPr lang="en-US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Lizz</a:t>
            </a: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) 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</a:rPr>
              <a:t>Klein – </a:t>
            </a: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City Council</a:t>
            </a: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Crystal Robles - City Council </a:t>
            </a: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Brad </a:t>
            </a:r>
            <a:r>
              <a:rPr lang="en-US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Berzinski</a:t>
            </a: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- Molalla High School</a:t>
            </a: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Robert Thompson - Welcome to Molalla &amp; </a:t>
            </a:r>
            <a:r>
              <a:rPr lang="en-US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eXp</a:t>
            </a: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Realty LLC</a:t>
            </a:r>
          </a:p>
          <a:p>
            <a:pPr marL="914400" lvl="2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Mac Corthell</a:t>
            </a:r>
            <a:r>
              <a:rPr lang="en-US" dirty="0">
                <a:latin typeface="Avenir Book" panose="02000503020000020003" pitchFamily="2" charset="0"/>
                <a:ea typeface="Calibri" panose="020F0502020204030204" pitchFamily="34" charset="0"/>
              </a:rPr>
              <a:t> - City </a:t>
            </a:r>
            <a:r>
              <a:rPr lang="en-US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Planning Director</a:t>
            </a:r>
          </a:p>
          <a:p>
            <a:pPr marL="0" marR="0">
              <a:spcBef>
                <a:spcPts val="0"/>
              </a:spcBef>
              <a:spcAft>
                <a:spcPts val="300"/>
              </a:spcAft>
            </a:pPr>
            <a:endParaRPr lang="en-US" sz="20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7AF43-78CC-5F4A-B325-AF35CC4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981" y="2040786"/>
            <a:ext cx="2906973" cy="2805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42CBF-C689-49B2-ACB3-EB4EF16B4C0F}"/>
              </a:ext>
            </a:extLst>
          </p:cNvPr>
          <p:cNvSpPr txBox="1"/>
          <p:nvPr/>
        </p:nvSpPr>
        <p:spPr>
          <a:xfrm>
            <a:off x="973777" y="6436426"/>
            <a:ext cx="6005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Guided by a Community-based Process</a:t>
            </a:r>
          </a:p>
        </p:txBody>
      </p:sp>
    </p:spTree>
    <p:extLst>
      <p:ext uri="{BB962C8B-B14F-4D97-AF65-F5344CB8AC3E}">
        <p14:creationId xmlns:p14="http://schemas.microsoft.com/office/powerpoint/2010/main" val="6034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2AFB5-9EC7-4466-A082-12DCC920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spc="150" dirty="0">
                <a:latin typeface="DIN Condensed" pitchFamily="2" charset="0"/>
              </a:rPr>
              <a:t>PRIORITIES FOR ACTION – 2021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F5F9A98-B3C5-4653-B953-CA88F0C0D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060202"/>
              </p:ext>
            </p:extLst>
          </p:nvPr>
        </p:nvGraphicFramePr>
        <p:xfrm>
          <a:off x="503852" y="1210240"/>
          <a:ext cx="7207588" cy="560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2901B3-F445-724B-BC7C-52F7C92BDD9B}"/>
              </a:ext>
            </a:extLst>
          </p:cNvPr>
          <p:cNvSpPr txBox="1"/>
          <p:nvPr/>
        </p:nvSpPr>
        <p:spPr>
          <a:xfrm>
            <a:off x="8111365" y="1965199"/>
            <a:ext cx="3429000" cy="1021556"/>
          </a:xfrm>
          <a:prstGeom prst="roundRect">
            <a:avLst/>
          </a:prstGeom>
          <a:solidFill>
            <a:srgbClr val="73D5CC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6B6D"/>
                </a:solidFill>
                <a:latin typeface="Avenir Book" panose="02000503020000020003" pitchFamily="2" charset="0"/>
              </a:rPr>
              <a:t>“Develop a beautiful historic downtown area with thriving small businesses.”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739D7-0ACD-3D4D-91C4-B5D53EFEB138}"/>
              </a:ext>
            </a:extLst>
          </p:cNvPr>
          <p:cNvSpPr txBox="1"/>
          <p:nvPr/>
        </p:nvSpPr>
        <p:spPr>
          <a:xfrm>
            <a:off x="8129224" y="3311485"/>
            <a:ext cx="3429000" cy="715089"/>
          </a:xfrm>
          <a:prstGeom prst="roundRect">
            <a:avLst/>
          </a:prstGeom>
          <a:solidFill>
            <a:srgbClr val="73D5CC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36B6D"/>
                </a:solidFill>
                <a:latin typeface="Avenir Book" panose="02000503020000020003" pitchFamily="2" charset="0"/>
              </a:rPr>
              <a:t>“</a:t>
            </a:r>
            <a:r>
              <a:rPr lang="en-US" dirty="0">
                <a:solidFill>
                  <a:srgbClr val="036B6D"/>
                </a:solidFill>
                <a:latin typeface="Avenir Book" panose="02000503020000020003" pitchFamily="2" charset="0"/>
              </a:rPr>
              <a:t>I want to see an inviting downtown area.”</a:t>
            </a:r>
            <a:endParaRPr lang="en-US" sz="1600" dirty="0">
              <a:solidFill>
                <a:srgbClr val="036B6D"/>
              </a:solidFill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54A01-DDEC-6543-8953-E8D635BE5DED}"/>
              </a:ext>
            </a:extLst>
          </p:cNvPr>
          <p:cNvSpPr txBox="1"/>
          <p:nvPr/>
        </p:nvSpPr>
        <p:spPr>
          <a:xfrm>
            <a:off x="8111365" y="4301085"/>
            <a:ext cx="3464719" cy="1634490"/>
          </a:xfrm>
          <a:prstGeom prst="roundRect">
            <a:avLst/>
          </a:prstGeom>
          <a:solidFill>
            <a:srgbClr val="73D5CC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6B6D"/>
                </a:solidFill>
                <a:latin typeface="Avenir Book" panose="02000503020000020003" pitchFamily="2" charset="0"/>
              </a:rPr>
              <a:t>“A cohesive sense of community, business and property owners in the downtown core that take</a:t>
            </a:r>
          </a:p>
          <a:p>
            <a:pPr algn="ctr"/>
            <a:r>
              <a:rPr lang="en-US" dirty="0">
                <a:solidFill>
                  <a:srgbClr val="036B6D"/>
                </a:solidFill>
                <a:latin typeface="Avenir Book" panose="02000503020000020003" pitchFamily="2" charset="0"/>
              </a:rPr>
              <a:t>pride in their downtown.”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3FA05B-62D1-4D84-AE2B-4D9FAB59CCC4}"/>
              </a:ext>
            </a:extLst>
          </p:cNvPr>
          <p:cNvCxnSpPr>
            <a:cxnSpLocks/>
          </p:cNvCxnSpPr>
          <p:nvPr/>
        </p:nvCxnSpPr>
        <p:spPr>
          <a:xfrm flipH="1">
            <a:off x="7221618" y="1714416"/>
            <a:ext cx="979643" cy="42229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065D84-4075-4A16-A112-50F93C71CF69}"/>
              </a:ext>
            </a:extLst>
          </p:cNvPr>
          <p:cNvSpPr txBox="1"/>
          <p:nvPr/>
        </p:nvSpPr>
        <p:spPr>
          <a:xfrm>
            <a:off x="8469086" y="6379029"/>
            <a:ext cx="264963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venir"/>
              </a:rPr>
              <a:t>Source: Molalla Vision Plan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E03D3-421F-4B39-A8A5-A1A3CEDF1026}"/>
              </a:ext>
            </a:extLst>
          </p:cNvPr>
          <p:cNvSpPr txBox="1"/>
          <p:nvPr/>
        </p:nvSpPr>
        <p:spPr>
          <a:xfrm>
            <a:off x="724395" y="6329548"/>
            <a:ext cx="576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Interwoven elements of Community &amp; Economic Vitality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E2E40-8A7E-4C37-A13C-11009FCA68E7}"/>
              </a:ext>
            </a:extLst>
          </p:cNvPr>
          <p:cNvSpPr txBox="1"/>
          <p:nvPr/>
        </p:nvSpPr>
        <p:spPr>
          <a:xfrm>
            <a:off x="760021" y="5367647"/>
            <a:ext cx="3954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LatineX</a:t>
            </a:r>
            <a:r>
              <a:rPr lang="en-US" sz="2400" b="1" dirty="0"/>
              <a:t> Action Team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61F5CE-E01B-4175-9F1D-4E8042255DF4}"/>
              </a:ext>
            </a:extLst>
          </p:cNvPr>
          <p:cNvCxnSpPr>
            <a:cxnSpLocks/>
          </p:cNvCxnSpPr>
          <p:nvPr/>
        </p:nvCxnSpPr>
        <p:spPr>
          <a:xfrm>
            <a:off x="914400" y="5890161"/>
            <a:ext cx="3990109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30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9D19CF-D575-4471-A864-1C2D04EE2660}"/>
              </a:ext>
            </a:extLst>
          </p:cNvPr>
          <p:cNvSpPr/>
          <p:nvPr/>
        </p:nvSpPr>
        <p:spPr>
          <a:xfrm>
            <a:off x="406400" y="304800"/>
            <a:ext cx="11358880" cy="625856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8229DC-F8AF-45AB-AD49-52E5EEF1F5D9}"/>
              </a:ext>
            </a:extLst>
          </p:cNvPr>
          <p:cNvSpPr txBox="1">
            <a:spLocks/>
          </p:cNvSpPr>
          <p:nvPr/>
        </p:nvSpPr>
        <p:spPr>
          <a:xfrm>
            <a:off x="636018" y="574133"/>
            <a:ext cx="3905843" cy="4007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solidFill>
                  <a:srgbClr val="1E1317"/>
                </a:solidFill>
                <a:latin typeface="DIN Condensed" pitchFamily="2" charset="0"/>
                <a:ea typeface="+mn-ea"/>
                <a:cs typeface="+mn-cs"/>
              </a:rPr>
              <a:t>Sample </a:t>
            </a:r>
          </a:p>
          <a:p>
            <a:pPr algn="r"/>
            <a:r>
              <a:rPr lang="en-US" sz="6000" dirty="0">
                <a:solidFill>
                  <a:srgbClr val="1E1317"/>
                </a:solidFill>
                <a:latin typeface="DIN Condensed" pitchFamily="2" charset="0"/>
                <a:ea typeface="+mn-ea"/>
                <a:cs typeface="+mn-cs"/>
              </a:rPr>
              <a:t>of Results: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3A46C0-8B97-4C9B-8E0C-425B4B2345C8}"/>
              </a:ext>
            </a:extLst>
          </p:cNvPr>
          <p:cNvSpPr txBox="1">
            <a:spLocks/>
          </p:cNvSpPr>
          <p:nvPr/>
        </p:nvSpPr>
        <p:spPr>
          <a:xfrm>
            <a:off x="5081665" y="389744"/>
            <a:ext cx="6805535" cy="419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venir Book" panose="02000503020000020003" pitchFamily="2" charset="0"/>
              </a:rPr>
              <a:t>Story Walk Storyboards are underway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Clean-up Day planning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Organized Advocacy for Highway improvements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Small Business Outreach &amp; Survey Completed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Engagement of </a:t>
            </a:r>
            <a:r>
              <a:rPr lang="en-US" sz="2400" dirty="0" err="1">
                <a:latin typeface="Avenir Book" panose="02000503020000020003" pitchFamily="2" charset="0"/>
              </a:rPr>
              <a:t>LatineX</a:t>
            </a:r>
            <a:r>
              <a:rPr lang="en-US" sz="2400" dirty="0">
                <a:latin typeface="Avenir Book" panose="02000503020000020003" pitchFamily="2" charset="0"/>
              </a:rPr>
              <a:t> residents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Draft Molalla Identity &amp; Market Position Statement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Flower baskets/planter program underway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Engaged and committed Steering Committee meeting monthly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8E2860-BD6D-4B9B-BC9E-D511DA00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752759"/>
              </p:ext>
            </p:extLst>
          </p:nvPr>
        </p:nvGraphicFramePr>
        <p:xfrm>
          <a:off x="1852551" y="4834123"/>
          <a:ext cx="9288815" cy="1281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88815">
                  <a:extLst>
                    <a:ext uri="{9D8B030D-6E8A-4147-A177-3AD203B41FA5}">
                      <a16:colId xmlns:a16="http://schemas.microsoft.com/office/drawing/2014/main" val="3739245737"/>
                    </a:ext>
                  </a:extLst>
                </a:gridCol>
              </a:tblGrid>
              <a:tr h="1281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i="1" dirty="0">
                          <a:effectLst/>
                          <a:latin typeface="Avenir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Nearly 40 community members are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i="1" dirty="0">
                          <a:effectLst/>
                          <a:latin typeface="Avenir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engaged with moving Molalla’s Vision Plan to Action!</a:t>
                      </a:r>
                    </a:p>
                  </a:txBody>
                  <a:tcPr marL="0" marR="0" marT="0" marB="0">
                    <a:solidFill>
                      <a:srgbClr val="036B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6774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6077D3-0136-4062-9121-09EFF57E2F50}"/>
              </a:ext>
            </a:extLst>
          </p:cNvPr>
          <p:cNvCxnSpPr/>
          <p:nvPr/>
        </p:nvCxnSpPr>
        <p:spPr>
          <a:xfrm>
            <a:off x="4810539" y="895580"/>
            <a:ext cx="0" cy="318052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9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9D19CF-D575-4471-A864-1C2D04EE2660}"/>
              </a:ext>
            </a:extLst>
          </p:cNvPr>
          <p:cNvSpPr/>
          <p:nvPr/>
        </p:nvSpPr>
        <p:spPr>
          <a:xfrm>
            <a:off x="406400" y="304800"/>
            <a:ext cx="11358880" cy="625856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8229DC-F8AF-45AB-AD49-52E5EEF1F5D9}"/>
              </a:ext>
            </a:extLst>
          </p:cNvPr>
          <p:cNvSpPr txBox="1">
            <a:spLocks/>
          </p:cNvSpPr>
          <p:nvPr/>
        </p:nvSpPr>
        <p:spPr>
          <a:xfrm>
            <a:off x="636018" y="574133"/>
            <a:ext cx="3905843" cy="4007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solidFill>
                  <a:srgbClr val="1E1317"/>
                </a:solidFill>
                <a:latin typeface="DIN Condensed" pitchFamily="2" charset="0"/>
                <a:ea typeface="+mn-ea"/>
                <a:cs typeface="+mn-cs"/>
              </a:rPr>
              <a:t>THE EV ROADMAP BUILDS ON: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3A46C0-8B97-4C9B-8E0C-425B4B2345C8}"/>
              </a:ext>
            </a:extLst>
          </p:cNvPr>
          <p:cNvSpPr txBox="1">
            <a:spLocks/>
          </p:cNvSpPr>
          <p:nvPr/>
        </p:nvSpPr>
        <p:spPr>
          <a:xfrm>
            <a:off x="5081665" y="389744"/>
            <a:ext cx="6805535" cy="419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venir Book" panose="02000503020000020003" pitchFamily="2" charset="0"/>
              </a:rPr>
              <a:t>Molalla Visioning (2019)</a:t>
            </a:r>
          </a:p>
          <a:p>
            <a:r>
              <a:rPr lang="en-US" sz="3600" dirty="0">
                <a:latin typeface="Avenir Book" panose="02000503020000020003" pitchFamily="2" charset="0"/>
              </a:rPr>
              <a:t>Industry Cluster Analysis (2020)</a:t>
            </a:r>
          </a:p>
          <a:p>
            <a:r>
              <a:rPr lang="en-US" sz="3600" dirty="0">
                <a:latin typeface="Avenir Book" panose="02000503020000020003" pitchFamily="2" charset="0"/>
              </a:rPr>
              <a:t>Vision-to-Action Teams underway (2021)</a:t>
            </a:r>
          </a:p>
          <a:p>
            <a:r>
              <a:rPr lang="en-US" sz="3600" dirty="0">
                <a:latin typeface="Avenir Book" panose="02000503020000020003" pitchFamily="2" charset="0"/>
              </a:rPr>
              <a:t>Demographic Snapshot (2021)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8E2860-BD6D-4B9B-BC9E-D511DA000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693014"/>
              </p:ext>
            </p:extLst>
          </p:nvPr>
        </p:nvGraphicFramePr>
        <p:xfrm>
          <a:off x="943755" y="4477863"/>
          <a:ext cx="10304489" cy="1806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4489">
                  <a:extLst>
                    <a:ext uri="{9D8B030D-6E8A-4147-A177-3AD203B41FA5}">
                      <a16:colId xmlns:a16="http://schemas.microsoft.com/office/drawing/2014/main" val="3739245737"/>
                    </a:ext>
                  </a:extLst>
                </a:gridCol>
              </a:tblGrid>
              <a:tr h="839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b="1" dirty="0">
                          <a:effectLst/>
                          <a:latin typeface="Avenir"/>
                        </a:rPr>
                        <a:t>Molalla's Economic Vitality Roadmap provides an overview of the local economy, identifies assets and opportunities for growth, and focuses on key initiatives to improve commerce and community livability in the next 3+ years</a:t>
                      </a:r>
                      <a:endParaRPr lang="en-US" sz="2800" b="1" dirty="0">
                        <a:effectLst/>
                        <a:latin typeface="Avenir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36B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6774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6077D3-0136-4062-9121-09EFF57E2F50}"/>
              </a:ext>
            </a:extLst>
          </p:cNvPr>
          <p:cNvCxnSpPr/>
          <p:nvPr/>
        </p:nvCxnSpPr>
        <p:spPr>
          <a:xfrm>
            <a:off x="4810539" y="895580"/>
            <a:ext cx="0" cy="318052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5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609600" y="182880"/>
            <a:ext cx="10972800" cy="11116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FFFF"/>
              </a:buClr>
              <a:buSzPts val="4000"/>
            </a:pPr>
            <a:r>
              <a:rPr lang="en" sz="4800" b="1" dirty="0"/>
              <a:t> </a:t>
            </a:r>
            <a:r>
              <a:rPr lang="en" sz="5400" spc="150" dirty="0">
                <a:latin typeface="DIN Condensed" pitchFamily="2" charset="0"/>
              </a:rPr>
              <a:t>WHAT MAKES AN ECONOMIC BASE?</a:t>
            </a:r>
            <a:endParaRPr sz="6000" spc="150" dirty="0">
              <a:latin typeface="DIN Condensed" pitchFamily="2" charset="0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5885621" y="1592560"/>
            <a:ext cx="4040444" cy="1023307"/>
          </a:xfrm>
          <a:prstGeom prst="rect">
            <a:avLst/>
          </a:prstGeom>
          <a:solidFill>
            <a:srgbClr val="FE7B5C"/>
          </a:solidFill>
          <a:ln>
            <a:solidFill>
              <a:schemeClr val="bg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2150156" y="1592560"/>
            <a:ext cx="3735465" cy="1023307"/>
          </a:xfrm>
          <a:prstGeom prst="rect">
            <a:avLst/>
          </a:prstGeom>
          <a:solidFill>
            <a:srgbClr val="036B6D"/>
          </a:solidFill>
          <a:ln>
            <a:solidFill>
              <a:schemeClr val="bg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7679769" y="2620320"/>
            <a:ext cx="2246296" cy="1302421"/>
          </a:xfrm>
          <a:prstGeom prst="rect">
            <a:avLst/>
          </a:prstGeom>
          <a:solidFill>
            <a:srgbClr val="00513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7694121" y="2861370"/>
            <a:ext cx="2342016" cy="70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rPr>
              <a:t>Tourism, Hospitality</a:t>
            </a:r>
            <a:endParaRPr sz="2667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grpSp>
        <p:nvGrpSpPr>
          <p:cNvPr id="227" name="Shape 227"/>
          <p:cNvGrpSpPr/>
          <p:nvPr/>
        </p:nvGrpSpPr>
        <p:grpSpPr>
          <a:xfrm>
            <a:off x="1927989" y="2620317"/>
            <a:ext cx="2839200" cy="1390043"/>
            <a:chOff x="1460900" y="2642854"/>
            <a:chExt cx="2129400" cy="1390042"/>
          </a:xfrm>
        </p:grpSpPr>
        <p:sp>
          <p:nvSpPr>
            <p:cNvPr id="228" name="Shape 228"/>
            <p:cNvSpPr/>
            <p:nvPr/>
          </p:nvSpPr>
          <p:spPr>
            <a:xfrm>
              <a:off x="1631960" y="2642854"/>
              <a:ext cx="1787187" cy="1390042"/>
            </a:xfrm>
            <a:prstGeom prst="rect">
              <a:avLst/>
            </a:prstGeom>
            <a:solidFill>
              <a:srgbClr val="6DC6BD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 txBox="1"/>
            <p:nvPr/>
          </p:nvSpPr>
          <p:spPr>
            <a:xfrm>
              <a:off x="1460900" y="2968707"/>
              <a:ext cx="21294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2667" dirty="0">
                  <a:solidFill>
                    <a:srgbClr val="FFFFFF"/>
                  </a:solidFill>
                  <a:latin typeface="Avenir"/>
                  <a:ea typeface="Calibri"/>
                  <a:cs typeface="Calibri"/>
                  <a:sym typeface="Calibri"/>
                </a:rPr>
                <a:t>Government &amp; </a:t>
              </a:r>
              <a:endParaRPr sz="2400" dirty="0">
                <a:latin typeface="Avenir"/>
                <a:ea typeface="Calibri"/>
                <a:cs typeface="Calibri"/>
                <a:sym typeface="Calibri"/>
              </a:endParaRPr>
            </a:p>
            <a:p>
              <a:pPr algn="ctr"/>
              <a:r>
                <a:rPr lang="en" sz="2667" dirty="0">
                  <a:solidFill>
                    <a:srgbClr val="FFFFFF"/>
                  </a:solidFill>
                  <a:latin typeface="Avenir"/>
                  <a:ea typeface="Calibri"/>
                  <a:cs typeface="Calibri"/>
                  <a:sym typeface="Calibri"/>
                </a:rPr>
                <a:t>Education</a:t>
              </a:r>
              <a:endParaRPr sz="2400" dirty="0">
                <a:latin typeface="Avenir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Shape 230"/>
          <p:cNvGrpSpPr/>
          <p:nvPr/>
        </p:nvGrpSpPr>
        <p:grpSpPr>
          <a:xfrm>
            <a:off x="2018629" y="3984384"/>
            <a:ext cx="2586524" cy="1676744"/>
            <a:chOff x="1528880" y="4006920"/>
            <a:chExt cx="1939893" cy="1676744"/>
          </a:xfrm>
        </p:grpSpPr>
        <p:sp>
          <p:nvSpPr>
            <p:cNvPr id="231" name="Shape 231"/>
            <p:cNvSpPr/>
            <p:nvPr/>
          </p:nvSpPr>
          <p:spPr>
            <a:xfrm>
              <a:off x="1630966" y="4006920"/>
              <a:ext cx="1805944" cy="1676744"/>
            </a:xfrm>
            <a:prstGeom prst="rect">
              <a:avLst/>
            </a:prstGeom>
            <a:solidFill>
              <a:srgbClr val="FE7B5C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x="1528880" y="4331419"/>
              <a:ext cx="193989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2667" dirty="0">
                  <a:solidFill>
                    <a:srgbClr val="FFFFFF"/>
                  </a:solidFill>
                  <a:latin typeface="Avenir"/>
                  <a:ea typeface="Calibri"/>
                  <a:cs typeface="Calibri"/>
                  <a:sym typeface="Calibri"/>
                </a:rPr>
                <a:t>Manufacturing (e.g., Metals, Wood)</a:t>
              </a:r>
              <a:endParaRPr sz="2667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Shape 233"/>
          <p:cNvSpPr txBox="1"/>
          <p:nvPr/>
        </p:nvSpPr>
        <p:spPr>
          <a:xfrm>
            <a:off x="2532689" y="1861964"/>
            <a:ext cx="3136117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rPr>
              <a:t>Agriculture</a:t>
            </a:r>
            <a:endParaRPr sz="2667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4495998" y="4740906"/>
            <a:ext cx="3177845" cy="920223"/>
          </a:xfrm>
          <a:prstGeom prst="rect">
            <a:avLst/>
          </a:prstGeom>
          <a:solidFill>
            <a:srgbClr val="005138"/>
          </a:solidFill>
          <a:ln>
            <a:solidFill>
              <a:schemeClr val="bg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4779483" y="4994935"/>
            <a:ext cx="2677548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rPr>
              <a:t>Retirees</a:t>
            </a:r>
            <a:endParaRPr sz="2667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7674761" y="3931644"/>
            <a:ext cx="2251304" cy="1729483"/>
          </a:xfrm>
          <a:prstGeom prst="rect">
            <a:avLst/>
          </a:prstGeom>
          <a:solidFill>
            <a:srgbClr val="036B6D"/>
          </a:solidFill>
          <a:ln>
            <a:solidFill>
              <a:schemeClr val="bg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7848172" y="4748382"/>
            <a:ext cx="2077892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rPr>
              <a:t>Commercial</a:t>
            </a:r>
            <a:endParaRPr sz="2667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6464041" y="1890843"/>
            <a:ext cx="2883603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rPr>
              <a:t>Construction</a:t>
            </a:r>
            <a:endParaRPr sz="2667" dirty="0">
              <a:solidFill>
                <a:srgbClr val="FFFFFF"/>
              </a:solidFill>
              <a:latin typeface="Avenir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0" y="5816947"/>
            <a:ext cx="119262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5400" i="1" spc="150" dirty="0">
                <a:latin typeface="DIN Condensed" pitchFamily="2" charset="0"/>
                <a:ea typeface="+mj-ea"/>
                <a:cs typeface="+mj-cs"/>
                <a:sym typeface="Calibri"/>
              </a:rPr>
              <a:t>“It’s not one thing!”</a:t>
            </a:r>
            <a:endParaRPr sz="5400" i="1" spc="150" dirty="0">
              <a:latin typeface="DIN Condensed" pitchFamily="2" charset="0"/>
              <a:ea typeface="+mj-ea"/>
              <a:cs typeface="+mj-cs"/>
              <a:sym typeface="Calibri"/>
            </a:endParaRPr>
          </a:p>
        </p:txBody>
      </p:sp>
      <p:grpSp>
        <p:nvGrpSpPr>
          <p:cNvPr id="240" name="Shape 240"/>
          <p:cNvGrpSpPr/>
          <p:nvPr/>
        </p:nvGrpSpPr>
        <p:grpSpPr>
          <a:xfrm>
            <a:off x="4492650" y="2611532"/>
            <a:ext cx="3177845" cy="2121067"/>
            <a:chOff x="2994247" y="3053254"/>
            <a:chExt cx="2383384" cy="2121066"/>
          </a:xfrm>
        </p:grpSpPr>
        <p:sp>
          <p:nvSpPr>
            <p:cNvPr id="241" name="Shape 241"/>
            <p:cNvSpPr/>
            <p:nvPr/>
          </p:nvSpPr>
          <p:spPr>
            <a:xfrm>
              <a:off x="2994247" y="3053254"/>
              <a:ext cx="2383384" cy="2121066"/>
            </a:xfrm>
            <a:prstGeom prst="rect">
              <a:avLst/>
            </a:prstGeom>
            <a:solidFill>
              <a:srgbClr val="447F5C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Shape 242"/>
            <p:cNvSpPr txBox="1"/>
            <p:nvPr/>
          </p:nvSpPr>
          <p:spPr>
            <a:xfrm>
              <a:off x="3358728" y="3265170"/>
              <a:ext cx="1756500" cy="1385100"/>
            </a:xfrm>
            <a:prstGeom prst="rect">
              <a:avLst/>
            </a:prstGeom>
            <a:solidFill>
              <a:srgbClr val="447F5C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3733" b="1" dirty="0">
                  <a:solidFill>
                    <a:srgbClr val="FFFFFF"/>
                  </a:solidFill>
                  <a:latin typeface="Avenir"/>
                  <a:ea typeface="Calibri"/>
                  <a:cs typeface="Calibri"/>
                  <a:sym typeface="Calibri"/>
                </a:rPr>
                <a:t>Exported Goods &amp; Services</a:t>
              </a:r>
              <a:endParaRPr sz="3733" b="1" dirty="0">
                <a:solidFill>
                  <a:srgbClr val="FFFFFF"/>
                </a:solidFill>
                <a:latin typeface="Avenir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32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EFBFB-27F4-412F-8F30-20DE466B8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797" y="1228794"/>
            <a:ext cx="9405257" cy="562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8E52032F-D07C-42CA-BEA2-6FBE8D02F339}"/>
              </a:ext>
            </a:extLst>
          </p:cNvPr>
          <p:cNvSpPr txBox="1">
            <a:spLocks/>
          </p:cNvSpPr>
          <p:nvPr/>
        </p:nvSpPr>
        <p:spPr>
          <a:xfrm>
            <a:off x="831274" y="-808648"/>
            <a:ext cx="10782794" cy="1975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Many Economic Development Roles</a:t>
            </a:r>
          </a:p>
        </p:txBody>
      </p:sp>
    </p:spTree>
    <p:extLst>
      <p:ext uri="{BB962C8B-B14F-4D97-AF65-F5344CB8AC3E}">
        <p14:creationId xmlns:p14="http://schemas.microsoft.com/office/powerpoint/2010/main" val="33573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4">
            <a:extLst>
              <a:ext uri="{FF2B5EF4-FFF2-40B4-BE49-F238E27FC236}">
                <a16:creationId xmlns:a16="http://schemas.microsoft.com/office/drawing/2014/main" id="{D80944D1-F9D1-4B0E-95BC-8D9EBDBB1BEC}"/>
              </a:ext>
            </a:extLst>
          </p:cNvPr>
          <p:cNvSpPr txBox="1">
            <a:spLocks/>
          </p:cNvSpPr>
          <p:nvPr/>
        </p:nvSpPr>
        <p:spPr>
          <a:xfrm>
            <a:off x="597551" y="870990"/>
            <a:ext cx="5727039" cy="140089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  <a:buSzPts val="4000"/>
            </a:pPr>
            <a:r>
              <a:rPr lang="en-US" sz="3200" i="1" spc="150" dirty="0">
                <a:latin typeface="DIN Condensed" pitchFamily="2" charset="0"/>
              </a:rPr>
              <a:t>In this work, stay focused on: </a:t>
            </a:r>
          </a:p>
          <a:p>
            <a:pPr>
              <a:buClr>
                <a:srgbClr val="FFFFFF"/>
              </a:buClr>
              <a:buSzPts val="4000"/>
            </a:pPr>
            <a:r>
              <a:rPr lang="en-US" sz="6000" spc="150" dirty="0">
                <a:latin typeface="DIN Condensed" pitchFamily="2" charset="0"/>
              </a:rPr>
              <a:t>BUSINESS INTERESTS &amp; RESOURCES</a:t>
            </a:r>
          </a:p>
        </p:txBody>
      </p:sp>
      <p:sp>
        <p:nvSpPr>
          <p:cNvPr id="3" name="Shape 415">
            <a:extLst>
              <a:ext uri="{FF2B5EF4-FFF2-40B4-BE49-F238E27FC236}">
                <a16:creationId xmlns:a16="http://schemas.microsoft.com/office/drawing/2014/main" id="{7489A952-41BB-42FB-A7D4-6E4749666F0D}"/>
              </a:ext>
            </a:extLst>
          </p:cNvPr>
          <p:cNvSpPr txBox="1"/>
          <p:nvPr/>
        </p:nvSpPr>
        <p:spPr>
          <a:xfrm>
            <a:off x="506111" y="2972929"/>
            <a:ext cx="6166318" cy="358444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Workforce – Talent, Education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Competitive Business Costs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Market (access, consumer base)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Quality of Life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Government/Regulation (positive)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Real Estate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Incentives, Financing, Capital</a:t>
            </a:r>
          </a:p>
          <a:p>
            <a:pPr marL="457189" indent="-2286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  <a:sym typeface="Calibri"/>
              </a:rPr>
              <a:t>Housing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CB8808-ADE4-4748-843D-770A8F01C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7" r="3" b="14362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04AA9-F1AF-4F13-A2A2-2D849B890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8467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1602</Words>
  <Application>Microsoft Office PowerPoint</Application>
  <PresentationFormat>Widescreen</PresentationFormat>
  <Paragraphs>239</Paragraphs>
  <Slides>25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Avenir</vt:lpstr>
      <vt:lpstr>Avenir Book</vt:lpstr>
      <vt:lpstr>Calibri</vt:lpstr>
      <vt:lpstr>Calibri Light</vt:lpstr>
      <vt:lpstr>Corbel</vt:lpstr>
      <vt:lpstr>DIN Condensed</vt:lpstr>
      <vt:lpstr>Verdana</vt:lpstr>
      <vt:lpstr>Office Theme</vt:lpstr>
      <vt:lpstr>2_Office Theme</vt:lpstr>
      <vt:lpstr>3_Office Theme</vt:lpstr>
      <vt:lpstr>ECONOMIC VITALITY (EV) ROADMAP</vt:lpstr>
      <vt:lpstr>VISION PLAN: 5 FOCUS AREAS</vt:lpstr>
      <vt:lpstr>THE MOLALLA ECONOMIC DEVELOPMENT COMMITTEE</vt:lpstr>
      <vt:lpstr>PRIORITIES FOR ACTION – 2021 </vt:lpstr>
      <vt:lpstr>PowerPoint Presentation</vt:lpstr>
      <vt:lpstr>PowerPoint Presentation</vt:lpstr>
      <vt:lpstr> WHAT MAKES AN ECONOMIC BASE?</vt:lpstr>
      <vt:lpstr>PowerPoint Presentation</vt:lpstr>
      <vt:lpstr>PowerPoint Presentation</vt:lpstr>
      <vt:lpstr>OUR COMMUNITY is Growing and Changing</vt:lpstr>
      <vt:lpstr>PowerPoint Presentation</vt:lpstr>
      <vt:lpstr>As of May 2021, 16 active projects in pipeline: 12 commercial &amp; 4 industrial</vt:lpstr>
      <vt:lpstr>PowerPoint Presentation</vt:lpstr>
      <vt:lpstr>WHAT LOCAL BUSINESSES ARE SAYING…</vt:lpstr>
      <vt:lpstr>PowerPoint Presentation</vt:lpstr>
      <vt:lpstr>PowerPoint Presentation</vt:lpstr>
      <vt:lpstr>Available Industrial Space exists but is limited and little is ‘on the market’</vt:lpstr>
      <vt:lpstr>Retail Business Development</vt:lpstr>
      <vt:lpstr>Economic Development Core Services</vt:lpstr>
      <vt:lpstr>PowerPoint Presentation</vt:lpstr>
      <vt:lpstr>PowerPoint Presentation</vt:lpstr>
      <vt:lpstr>2. Tap Economic Development Partners and Resources(many!)</vt:lpstr>
      <vt:lpstr>Ex:VISITOR INDUSTRY  </vt:lpstr>
      <vt:lpstr>      ….……Investment is a must</vt:lpstr>
      <vt:lpstr>2021 – 2022 FY Workplan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10/22/20  Work Session on Economic Development Action Plan</dc:title>
  <dc:creator>marypbosch marypbosch</dc:creator>
  <cp:lastModifiedBy>Mac Corthell</cp:lastModifiedBy>
  <cp:revision>149</cp:revision>
  <dcterms:created xsi:type="dcterms:W3CDTF">2020-10-21T19:02:28Z</dcterms:created>
  <dcterms:modified xsi:type="dcterms:W3CDTF">2021-06-09T22:30:06Z</dcterms:modified>
</cp:coreProperties>
</file>