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entury Gothic" panose="020B0502020202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GZhUOnK6QyHGT/LeUzySsc+xc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Good Evening Mayor and City Councilors, thank you for allowing us this time to speak with you.</a:t>
            </a:r>
            <a:endParaRPr/>
          </a:p>
          <a:p>
            <a:pPr marL="0" lvl="0" indent="0" algn="l" rtl="0">
              <a:lnSpc>
                <a:spcPct val="115000"/>
              </a:lnSpc>
              <a:spcBef>
                <a:spcPts val="0"/>
              </a:spcBef>
              <a:spcAft>
                <a:spcPts val="0"/>
              </a:spcAft>
              <a:buClr>
                <a:schemeClr val="dk1"/>
              </a:buClr>
              <a:buSzPts val="1100"/>
              <a:buFont typeface="Arial"/>
              <a:buNone/>
            </a:pPr>
            <a:r>
              <a:rPr lang="en-US"/>
              <a:t>My name is Kattie Riggs and I live in unincorporated Clackamas County.</a:t>
            </a:r>
            <a:endParaRPr/>
          </a:p>
          <a:p>
            <a:pPr marL="0" lvl="0" indent="0" algn="l" rtl="0">
              <a:lnSpc>
                <a:spcPct val="115000"/>
              </a:lnSpc>
              <a:spcBef>
                <a:spcPts val="0"/>
              </a:spcBef>
              <a:spcAft>
                <a:spcPts val="0"/>
              </a:spcAft>
              <a:buClr>
                <a:schemeClr val="dk1"/>
              </a:buClr>
              <a:buSzPts val="1100"/>
              <a:buFont typeface="Arial"/>
              <a:buNone/>
            </a:pPr>
            <a:br>
              <a:rPr lang="en-US"/>
            </a:br>
            <a:r>
              <a:rPr lang="en-US"/>
              <a:t> Hello, my name is Roxie Smith and I live inside Molalla City limits.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US"/>
              <a:t>We are here on behalf of the YES for Molalla KIDS Political Action Committee (PAC). We are not from the Molalla River School District, we are not employees or consultants. We are district community members, just like you, volunteering our time to advocate for a new middle school.</a:t>
            </a:r>
            <a:endParaRPr/>
          </a:p>
          <a:p>
            <a:pPr marL="0" lvl="0" indent="0" algn="l" rtl="0">
              <a:lnSpc>
                <a:spcPct val="115000"/>
              </a:lnSpc>
              <a:spcBef>
                <a:spcPts val="0"/>
              </a:spcBef>
              <a:spcAft>
                <a:spcPts val="0"/>
              </a:spcAft>
              <a:buClr>
                <a:schemeClr val="dk1"/>
              </a:buClr>
              <a:buSzPts val="1100"/>
              <a:buFont typeface="Arial"/>
              <a:buNone/>
            </a:pPr>
            <a:r>
              <a:rPr lang="en-US"/>
              <a:t>The Molalla River School Board voted unanimously to place a Bond request (measure 3-606) on the May 21</a:t>
            </a:r>
            <a:r>
              <a:rPr lang="en-US" sz="2000" baseline="30000"/>
              <a:t>st</a:t>
            </a:r>
            <a:r>
              <a:rPr lang="en-US"/>
              <a:t> ballot. Asking the Molalla community to support the rebuild of the Molalla River Middle School.</a:t>
            </a:r>
            <a:endParaRPr/>
          </a:p>
          <a:p>
            <a:pPr marL="0" lvl="0" indent="0" algn="l" rtl="0">
              <a:spcBef>
                <a:spcPts val="0"/>
              </a:spcBef>
              <a:spcAft>
                <a:spcPts val="0"/>
              </a:spcAft>
              <a:buNone/>
            </a:pPr>
            <a:endParaRPr/>
          </a:p>
        </p:txBody>
      </p:sp>
      <p:sp>
        <p:nvSpPr>
          <p:cNvPr id="131" name="Google Shape;1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you have any questions for us?</a:t>
            </a:r>
            <a:endParaRPr/>
          </a:p>
        </p:txBody>
      </p:sp>
      <p:sp>
        <p:nvSpPr>
          <p:cNvPr id="236" name="Google Shape;2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 new request and hopefully this is not the first time you are hearing of this. The Molalla River Middle School is over 70 years old (1954) and the community has been trying to ask voters for support to rebuild it for the last decade. </a:t>
            </a:r>
            <a:endParaRPr/>
          </a:p>
          <a:p>
            <a:pPr marL="0" lvl="0" indent="0" algn="l" rtl="0">
              <a:spcBef>
                <a:spcPts val="0"/>
              </a:spcBef>
              <a:spcAft>
                <a:spcPts val="0"/>
              </a:spcAft>
              <a:buNone/>
            </a:pPr>
            <a:endParaRPr/>
          </a:p>
          <a:p>
            <a:pPr marL="0" lvl="0" indent="0" algn="l" rtl="0">
              <a:spcBef>
                <a:spcPts val="0"/>
              </a:spcBef>
              <a:spcAft>
                <a:spcPts val="0"/>
              </a:spcAft>
              <a:buNone/>
            </a:pPr>
            <a:r>
              <a:rPr lang="en-US"/>
              <a:t>Over the last three years, the school district has completed a comprehensive examination of all the school district’s facilities.</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r>
              <a:rPr lang="en-US"/>
              <a:t>In the last year, there has been a Community Bond Advisory Committee (CBAC), with about 30 volunteer community members that have spent countless hours touring the facilities, examining data, hearing from consultants, discussing the pros and cons to fixing the current middle school as a opposed to building a new one, looking at various location options, and multiple meetings with the Bond consultants to look at the dollar and cents that it would cost the district and taxpayers. There have been several community listening and learning sessions, along with multiple other ways for citizens to provide feedback and input. The community was asked for what the shared vision was for a new middle school. </a:t>
            </a:r>
            <a:endParaRPr/>
          </a:p>
          <a:p>
            <a:pPr marL="0" lvl="0" indent="0" algn="l" rtl="0">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The CBAC used all of the data and feedback to provide the Molalla River School Board with a recommendation.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38" name="Google Shape;1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Out of all that work we arrived at Measure 3-606.  This bond is focused on one thing - Rebuilding the Middle School.  After countless meetings and thousands of hours from community volunteers providing input and feedback the Molalla River School District has worked with professionals to come up with the ask of $77 million to rebuild the middle school on the current site and adding capacity for up to 700 students. The School Board went with the recommendation from the Community Bond Advisory Committee that chose an option that was not only fiscally responsible, but also forward thinking so that once the school was built it would not already be too small and need to be bigger. The capacity should allow for Molalla’s growth over the next 20 - 30 years with the options to expand in the future, if ever needed.</a:t>
            </a:r>
            <a:endParaRPr/>
          </a:p>
        </p:txBody>
      </p:sp>
      <p:sp>
        <p:nvSpPr>
          <p:cNvPr id="145" name="Google Shape;14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c2833b70f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c2833b70f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With all the work that has been completed over the last several years, it was clear that all the facilities in the district needed something, but the middle school is by far the worst. </a:t>
            </a:r>
            <a:endParaRPr/>
          </a:p>
          <a:p>
            <a:pPr marL="0" lvl="0" indent="0" algn="l" rtl="0">
              <a:spcBef>
                <a:spcPts val="0"/>
              </a:spcBef>
              <a:spcAft>
                <a:spcPts val="0"/>
              </a:spcAft>
              <a:buNone/>
            </a:pPr>
            <a:endParaRPr/>
          </a:p>
          <a:p>
            <a:pPr marL="0" lvl="0" indent="0" algn="l" rtl="0">
              <a:spcBef>
                <a:spcPts val="0"/>
              </a:spcBef>
              <a:spcAft>
                <a:spcPts val="0"/>
              </a:spcAft>
              <a:buNone/>
            </a:pPr>
            <a:r>
              <a:rPr lang="en-US"/>
              <a:t>The 1954-built middle school is failing our kids.  Asbestos, extreme classroom temperatures, burst pipes raining water into classrooms, serious security concerns, lack of learning space…the list goes on and on. </a:t>
            </a:r>
            <a:endParaRPr/>
          </a:p>
        </p:txBody>
      </p:sp>
      <p:sp>
        <p:nvSpPr>
          <p:cNvPr id="153" name="Google Shape;153;g2c2833b70fa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a:solidFill>
                  <a:srgbClr val="000000"/>
                </a:solidFill>
                <a:latin typeface="Arial"/>
                <a:ea typeface="Arial"/>
                <a:cs typeface="Arial"/>
                <a:sym typeface="Arial"/>
              </a:rPr>
              <a:t>Our school district works hard to provide an excellent education for every student and to maintain all of their fac</a:t>
            </a:r>
            <a:r>
              <a:rPr lang="en-US">
                <a:solidFill>
                  <a:srgbClr val="000000"/>
                </a:solidFill>
                <a:latin typeface="Arial"/>
                <a:ea typeface="Arial"/>
                <a:cs typeface="Arial"/>
                <a:sym typeface="Arial"/>
              </a:rPr>
              <a:t>ilities</a:t>
            </a:r>
            <a:r>
              <a:rPr lang="en-US" sz="1200" b="0" i="0" u="none" strike="noStrike">
                <a:solidFill>
                  <a:srgbClr val="000000"/>
                </a:solidFill>
                <a:latin typeface="Arial"/>
                <a:ea typeface="Arial"/>
                <a:cs typeface="Arial"/>
                <a:sym typeface="Arial"/>
              </a:rPr>
              <a:t>. Unfortunately, Molalla River Middle School</a:t>
            </a:r>
            <a:r>
              <a:rPr lang="en-US">
                <a:solidFill>
                  <a:srgbClr val="000000"/>
                </a:solidFill>
                <a:latin typeface="Arial"/>
                <a:ea typeface="Arial"/>
                <a:cs typeface="Arial"/>
                <a:sym typeface="Arial"/>
              </a:rPr>
              <a:t>, is a failing building that is having a direct impact on student learning: Three years ago children had to attend school with no heat or water in the middle of winter and just a few months ago there was no school for two days because of a critical failure with the steam heating system that caused boiling hot water to be raining from the ceiling. </a:t>
            </a:r>
            <a:endParaRPr sz="1400">
              <a:solidFill>
                <a:srgbClr val="00B050"/>
              </a:solidFill>
            </a:endParaRPr>
          </a:p>
          <a:p>
            <a:pPr marL="0" lvl="0" indent="0" algn="l" rtl="0">
              <a:spcBef>
                <a:spcPts val="0"/>
              </a:spcBef>
              <a:spcAft>
                <a:spcPts val="0"/>
              </a:spcAft>
              <a:buNone/>
            </a:pPr>
            <a:endParaRPr/>
          </a:p>
        </p:txBody>
      </p:sp>
      <p:sp>
        <p:nvSpPr>
          <p:cNvPr id="161" name="Google Shape;1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2833b70fa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c2833b70fa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new middle school would mean…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The District has worked extensively with the Wenaha Group - a construction management firm that focuses 100% of it’s work on public works projects, and nearly all of  those are K-12.  The good news is that using real world bids on other middle school projects in Oregon they were able to reduce the total cost of construction from earlier estimates.  We understand that for Molalla Voters this is a big ask so we want to be transparent as possible with planned expenditures.  If you would like to see the estimated breakdown of the costs associated with the $77 million dollar project we highly encourage you to talk with the District, they would be happy to answer any of those questions.</a:t>
            </a:r>
            <a:endParaRPr/>
          </a:p>
        </p:txBody>
      </p:sp>
      <p:sp>
        <p:nvSpPr>
          <p:cNvPr id="172" name="Google Shape;172;g2c2833b70fa_1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ask of voter’s and taxpayers is a increase of $1.55 per $1,000 of Assessed value, which would be about $36 per month for the average homeowner in the Molalla River School District (which is greater than the City limits of Molalla.</a:t>
            </a:r>
            <a:endParaRPr/>
          </a:p>
        </p:txBody>
      </p:sp>
      <p:sp>
        <p:nvSpPr>
          <p:cNvPr id="178" name="Google Shape;1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We have a chance to do something about</a:t>
            </a:r>
            <a:r>
              <a:rPr lang="en-US">
                <a:solidFill>
                  <a:srgbClr val="000000"/>
                </a:solidFill>
                <a:latin typeface="Arial"/>
                <a:ea typeface="Arial"/>
                <a:cs typeface="Arial"/>
                <a:sym typeface="Arial"/>
              </a:rPr>
              <a:t> our failing middle school. </a:t>
            </a:r>
            <a:r>
              <a:rPr lang="en-US" sz="1200" b="0" i="0" u="none" strike="noStrike">
                <a:solidFill>
                  <a:srgbClr val="000000"/>
                </a:solidFill>
                <a:latin typeface="Arial"/>
                <a:ea typeface="Arial"/>
                <a:cs typeface="Arial"/>
                <a:sym typeface="Arial"/>
              </a:rPr>
              <a:t>Measure 3-606 will replace </a:t>
            </a:r>
            <a:r>
              <a:rPr lang="en-US">
                <a:solidFill>
                  <a:srgbClr val="000000"/>
                </a:solidFill>
                <a:latin typeface="Arial"/>
                <a:ea typeface="Arial"/>
                <a:cs typeface="Arial"/>
                <a:sym typeface="Arial"/>
              </a:rPr>
              <a:t>the failing </a:t>
            </a:r>
            <a:r>
              <a:rPr lang="en-US" sz="1200" b="0" i="0" u="none" strike="noStrike">
                <a:solidFill>
                  <a:srgbClr val="000000"/>
                </a:solidFill>
                <a:latin typeface="Arial"/>
                <a:ea typeface="Arial"/>
                <a:cs typeface="Arial"/>
                <a:sym typeface="Arial"/>
              </a:rPr>
              <a:t>Middle School with a new, functioning school that the whole community can be proud of. It addresses critical repair needs to protect the security, health, and safety of Molalla’s students and staff. It will also improve our economy, updating our schools to enhance our property values and make Molalla a better place to live, work and raise a family.  </a:t>
            </a: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rgbClr val="000000"/>
                </a:solidFill>
                <a:latin typeface="Arial"/>
                <a:ea typeface="Arial"/>
                <a:cs typeface="Arial"/>
                <a:sym typeface="Arial"/>
              </a:rPr>
              <a:t>There are 3 key reasons to vote yes: 1. A Safe, Secure and </a:t>
            </a:r>
            <a:r>
              <a:rPr lang="en-US">
                <a:solidFill>
                  <a:srgbClr val="000000"/>
                </a:solidFill>
                <a:latin typeface="Arial"/>
                <a:ea typeface="Arial"/>
                <a:cs typeface="Arial"/>
                <a:sym typeface="Arial"/>
              </a:rPr>
              <a:t>Healthier School, 2. Better Opportunities for our Kids, and Right fit, Right Time for Molalla</a:t>
            </a:r>
            <a:endParaRPr/>
          </a:p>
          <a:p>
            <a:pPr marL="0" lvl="0" indent="0" algn="l" rtl="0">
              <a:spcBef>
                <a:spcPts val="0"/>
              </a:spcBef>
              <a:spcAft>
                <a:spcPts val="0"/>
              </a:spcAft>
              <a:buNone/>
            </a:pPr>
            <a:endParaRPr/>
          </a:p>
        </p:txBody>
      </p:sp>
      <p:sp>
        <p:nvSpPr>
          <p:cNvPr id="187" name="Google Shape;18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what are we asking of you… We would love to have the full support of the Molalla Community and would ask to please get involved and volunteer. As you know, there is a lot of work to get done in a very short amount of time. </a:t>
            </a:r>
            <a:endParaRPr/>
          </a:p>
          <a:p>
            <a:pPr marL="0" lvl="0" indent="0" algn="l" rtl="0">
              <a:spcBef>
                <a:spcPts val="0"/>
              </a:spcBef>
              <a:spcAft>
                <a:spcPts val="0"/>
              </a:spcAft>
              <a:buNone/>
            </a:pPr>
            <a:endParaRPr/>
          </a:p>
          <a:p>
            <a:pPr marL="0" lvl="0" indent="0" algn="l" rtl="0">
              <a:spcBef>
                <a:spcPts val="0"/>
              </a:spcBef>
              <a:spcAft>
                <a:spcPts val="0"/>
              </a:spcAft>
              <a:buNone/>
            </a:pPr>
            <a:r>
              <a:rPr lang="en-US"/>
              <a:t>We are collecting endorsements from those who are supportive.</a:t>
            </a:r>
            <a:endParaRPr/>
          </a:p>
          <a:p>
            <a:pPr marL="0" lvl="0" indent="0" algn="l" rtl="0">
              <a:spcBef>
                <a:spcPts val="0"/>
              </a:spcBef>
              <a:spcAft>
                <a:spcPts val="0"/>
              </a:spcAft>
              <a:buNone/>
            </a:pPr>
            <a:endParaRPr/>
          </a:p>
          <a:p>
            <a:pPr marL="0" lvl="0" indent="0" algn="l" rtl="0">
              <a:spcBef>
                <a:spcPts val="0"/>
              </a:spcBef>
              <a:spcAft>
                <a:spcPts val="0"/>
              </a:spcAft>
              <a:buNone/>
            </a:pPr>
            <a:r>
              <a:rPr lang="en-US"/>
              <a:t>Also, a great campaign can not do the work that needs to get down to educate the voters without funding, we have an extensive strategic campaign plan that will cost us about $37,000 and we have raise about $4,000 to date, so we are looking for donations and trying to do fundraisers. </a:t>
            </a:r>
            <a:endParaRPr/>
          </a:p>
          <a:p>
            <a:pPr marL="0" lvl="0" indent="0" algn="l" rtl="0">
              <a:spcBef>
                <a:spcPts val="0"/>
              </a:spcBef>
              <a:spcAft>
                <a:spcPts val="0"/>
              </a:spcAft>
              <a:buNone/>
            </a:pPr>
            <a:endParaRPr/>
          </a:p>
          <a:p>
            <a:pPr marL="0" lvl="0" indent="0" algn="l" rtl="0">
              <a:spcBef>
                <a:spcPts val="0"/>
              </a:spcBef>
              <a:spcAft>
                <a:spcPts val="0"/>
              </a:spcAft>
              <a:buNone/>
            </a:pPr>
            <a:r>
              <a:rPr lang="en-US"/>
              <a:t>And last, but not least, we are asking the Molalla community to vote… and to vote yes on measure 3-606 this May!</a:t>
            </a:r>
            <a:endParaRPr/>
          </a:p>
        </p:txBody>
      </p:sp>
      <p:sp>
        <p:nvSpPr>
          <p:cNvPr id="207" name="Google Shape;20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1"/>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1"/>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1141413" y="4732865"/>
            <a:ext cx="99060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0"/>
          <p:cNvSpPr>
            <a:spLocks noGrp="1"/>
          </p:cNvSpPr>
          <p:nvPr>
            <p:ph type="pic" idx="2"/>
          </p:nvPr>
        </p:nvSpPr>
        <p:spPr>
          <a:xfrm>
            <a:off x="1979612" y="932112"/>
            <a:ext cx="8225944" cy="3164976"/>
          </a:xfrm>
          <a:prstGeom prst="roundRect">
            <a:avLst>
              <a:gd name="adj" fmla="val 4380"/>
            </a:avLst>
          </a:prstGeom>
          <a:noFill/>
          <a:ln w="38100" cap="flat" cmpd="sng">
            <a:solidFill>
              <a:schemeClr val="dk2"/>
            </a:solidFill>
            <a:prstDash val="solid"/>
            <a:round/>
            <a:headEnd type="none" w="sm" len="sm"/>
            <a:tailEnd type="none" w="sm" len="sm"/>
          </a:ln>
        </p:spPr>
      </p:sp>
      <p:sp>
        <p:nvSpPr>
          <p:cNvPr id="75" name="Google Shape;75;p20"/>
          <p:cNvSpPr txBox="1">
            <a:spLocks noGrp="1"/>
          </p:cNvSpPr>
          <p:nvPr>
            <p:ph type="body" idx="1"/>
          </p:nvPr>
        </p:nvSpPr>
        <p:spPr>
          <a:xfrm>
            <a:off x="1141413" y="5299603"/>
            <a:ext cx="9906000" cy="493712"/>
          </a:xfrm>
          <a:prstGeom prst="rect">
            <a:avLst/>
          </a:prstGeom>
          <a:noFill/>
          <a:ln>
            <a:noFill/>
          </a:ln>
        </p:spPr>
        <p:txBody>
          <a:bodyPr spcFirstLastPara="1" wrap="square" lIns="91425" tIns="45700" rIns="91425" bIns="45700" anchor="ctr" anchorCtr="0">
            <a:norm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6" name="Google Shape;76;p2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1141412" y="609601"/>
            <a:ext cx="9905999"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82" name="Google Shape;82;p21"/>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1"/>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22"/>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87" name="Google Shape;87;p22"/>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88" name="Google Shape;88;p22"/>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2"/>
          <p:cNvSpPr txBox="1">
            <a:spLocks noGrp="1"/>
          </p:cNvSpPr>
          <p:nvPr>
            <p:ph type="body" idx="1"/>
          </p:nvPr>
        </p:nvSpPr>
        <p:spPr>
          <a:xfrm>
            <a:off x="1674812" y="3352800"/>
            <a:ext cx="8839202"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Font typeface="Century Gothic"/>
              <a:buNone/>
              <a:defRPr/>
            </a:lvl1pPr>
            <a:lvl2pPr marL="914400" lvl="1" indent="-228600" algn="l">
              <a:spcBef>
                <a:spcPts val="600"/>
              </a:spcBef>
              <a:spcAft>
                <a:spcPts val="0"/>
              </a:spcAft>
              <a:buSzPts val="1800"/>
              <a:buFont typeface="Century Gothic"/>
              <a:buNone/>
              <a:defRPr/>
            </a:lvl2pPr>
            <a:lvl3pPr marL="1371600" lvl="2" indent="-228600" algn="l">
              <a:spcBef>
                <a:spcPts val="600"/>
              </a:spcBef>
              <a:spcAft>
                <a:spcPts val="0"/>
              </a:spcAft>
              <a:buSzPts val="1600"/>
              <a:buFont typeface="Century Gothic"/>
              <a:buNone/>
              <a:defRPr/>
            </a:lvl3pPr>
            <a:lvl4pPr marL="1828800" lvl="3" indent="-228600" algn="l">
              <a:spcBef>
                <a:spcPts val="600"/>
              </a:spcBef>
              <a:spcAft>
                <a:spcPts val="0"/>
              </a:spcAft>
              <a:buSzPts val="1400"/>
              <a:buFont typeface="Century Gothic"/>
              <a:buNone/>
              <a:defRPr/>
            </a:lvl4pPr>
            <a:lvl5pPr marL="2286000" lvl="4" indent="-228600" algn="l">
              <a:spcBef>
                <a:spcPts val="600"/>
              </a:spcBef>
              <a:spcAft>
                <a:spcPts val="0"/>
              </a:spcAft>
              <a:buSzPts val="1400"/>
              <a:buFont typeface="Century Gothic"/>
              <a:buNone/>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0" name="Google Shape;90;p22"/>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91" name="Google Shape;91;p2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1141412" y="3308581"/>
            <a:ext cx="9906000"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3"/>
          <p:cNvSpPr txBox="1">
            <a:spLocks noGrp="1"/>
          </p:cNvSpPr>
          <p:nvPr>
            <p:ph type="body" idx="1"/>
          </p:nvPr>
        </p:nvSpPr>
        <p:spPr>
          <a:xfrm>
            <a:off x="1141410" y="4777381"/>
            <a:ext cx="9906001"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97" name="Google Shape;97;p2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0"/>
        <p:cNvGrpSpPr/>
        <p:nvPr/>
      </p:nvGrpSpPr>
      <p:grpSpPr>
        <a:xfrm>
          <a:off x="0" y="0"/>
          <a:ext cx="0" cy="0"/>
          <a:chOff x="0" y="0"/>
          <a:chExt cx="0" cy="0"/>
        </a:xfrm>
      </p:grpSpPr>
      <p:sp>
        <p:nvSpPr>
          <p:cNvPr id="101" name="Google Shape;101;p24"/>
          <p:cNvSpPr txBox="1"/>
          <p:nvPr/>
        </p:nvSpPr>
        <p:spPr>
          <a:xfrm>
            <a:off x="836612" y="786824"/>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102" name="Google Shape;102;p24"/>
          <p:cNvSpPr txBox="1"/>
          <p:nvPr/>
        </p:nvSpPr>
        <p:spPr>
          <a:xfrm>
            <a:off x="10437812"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1"/>
              </a:buClr>
              <a:buSzPts val="8000"/>
              <a:buFont typeface="Century Gothic"/>
              <a:buNone/>
            </a:pPr>
            <a:r>
              <a:rPr lang="en-US" sz="8000" b="0" cap="none">
                <a:solidFill>
                  <a:schemeClr val="accent1"/>
                </a:solidFill>
                <a:latin typeface="Century Gothic"/>
                <a:ea typeface="Century Gothic"/>
                <a:cs typeface="Century Gothic"/>
                <a:sym typeface="Century Gothic"/>
              </a:rPr>
              <a:t>”</a:t>
            </a:r>
            <a:endParaRPr/>
          </a:p>
        </p:txBody>
      </p:sp>
      <p:sp>
        <p:nvSpPr>
          <p:cNvPr id="103" name="Google Shape;103;p24"/>
          <p:cNvSpPr txBox="1">
            <a:spLocks noGrp="1"/>
          </p:cNvSpPr>
          <p:nvPr>
            <p:ph type="title"/>
          </p:nvPr>
        </p:nvSpPr>
        <p:spPr>
          <a:xfrm>
            <a:off x="1446213" y="609601"/>
            <a:ext cx="9296398"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4"/>
          <p:cNvSpPr txBox="1">
            <a:spLocks noGrp="1"/>
          </p:cNvSpPr>
          <p:nvPr>
            <p:ph type="body" idx="1"/>
          </p:nvPr>
        </p:nvSpPr>
        <p:spPr>
          <a:xfrm>
            <a:off x="1141412" y="3886200"/>
            <a:ext cx="9906000"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2400"/>
              <a:buNone/>
              <a:defRPr sz="2400" b="0" cap="none">
                <a:solidFill>
                  <a:schemeClr val="accen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5" name="Google Shape;105;p24"/>
          <p:cNvSpPr txBox="1">
            <a:spLocks noGrp="1"/>
          </p:cNvSpPr>
          <p:nvPr>
            <p:ph type="body" idx="2"/>
          </p:nvPr>
        </p:nvSpPr>
        <p:spPr>
          <a:xfrm>
            <a:off x="1141411" y="4775200"/>
            <a:ext cx="9906000"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06" name="Google Shape;106;p2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09"/>
        <p:cNvGrpSpPr/>
        <p:nvPr/>
      </p:nvGrpSpPr>
      <p:grpSpPr>
        <a:xfrm>
          <a:off x="0" y="0"/>
          <a:ext cx="0" cy="0"/>
          <a:chOff x="0" y="0"/>
          <a:chExt cx="0" cy="0"/>
        </a:xfrm>
      </p:grpSpPr>
      <p:sp>
        <p:nvSpPr>
          <p:cNvPr id="110" name="Google Shape;110;p25"/>
          <p:cNvSpPr txBox="1">
            <a:spLocks noGrp="1"/>
          </p:cNvSpPr>
          <p:nvPr>
            <p:ph type="title"/>
          </p:nvPr>
        </p:nvSpPr>
        <p:spPr>
          <a:xfrm>
            <a:off x="1141412" y="609601"/>
            <a:ext cx="99059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5"/>
          <p:cNvSpPr txBox="1">
            <a:spLocks noGrp="1"/>
          </p:cNvSpPr>
          <p:nvPr>
            <p:ph type="body" idx="1"/>
          </p:nvPr>
        </p:nvSpPr>
        <p:spPr>
          <a:xfrm>
            <a:off x="1141412" y="3505200"/>
            <a:ext cx="99060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2800"/>
              <a:buNone/>
              <a:defRPr sz="2800" b="0" cap="none">
                <a:solidFill>
                  <a:schemeClr val="lt1"/>
                </a:solidFill>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12" name="Google Shape;112;p25"/>
          <p:cNvSpPr txBox="1">
            <a:spLocks noGrp="1"/>
          </p:cNvSpPr>
          <p:nvPr>
            <p:ph type="body" idx="2"/>
          </p:nvPr>
        </p:nvSpPr>
        <p:spPr>
          <a:xfrm>
            <a:off x="1141411" y="4343400"/>
            <a:ext cx="9906000"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800"/>
              <a:buNone/>
              <a:defRPr sz="18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113" name="Google Shape;113;p2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6"/>
          <p:cNvSpPr txBox="1">
            <a:spLocks noGrp="1"/>
          </p:cNvSpPr>
          <p:nvPr>
            <p:ph type="body" idx="1"/>
          </p:nvPr>
        </p:nvSpPr>
        <p:spPr>
          <a:xfrm rot="5400000">
            <a:off x="4532312" y="-723899"/>
            <a:ext cx="3124201" cy="990599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19" name="Google Shape;119;p2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rot="5400000">
            <a:off x="7351354" y="2095143"/>
            <a:ext cx="5181601" cy="2210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7"/>
          <p:cNvSpPr txBox="1">
            <a:spLocks noGrp="1"/>
          </p:cNvSpPr>
          <p:nvPr>
            <p:ph type="body" idx="1"/>
          </p:nvPr>
        </p:nvSpPr>
        <p:spPr>
          <a:xfrm rot="5400000">
            <a:off x="2322512" y="-571500"/>
            <a:ext cx="5181600" cy="7543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25" name="Google Shape;125;p2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2" name="Google Shape;22;p12"/>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3"/>
          <p:cNvSpPr txBox="1">
            <a:spLocks noGrp="1"/>
          </p:cNvSpPr>
          <p:nvPr>
            <p:ph type="ctrTitle"/>
          </p:nvPr>
        </p:nvSpPr>
        <p:spPr>
          <a:xfrm>
            <a:off x="1751012" y="609601"/>
            <a:ext cx="8676222" cy="32004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accen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subTitle" idx="1"/>
          </p:nvPr>
        </p:nvSpPr>
        <p:spPr>
          <a:xfrm>
            <a:off x="1751012" y="3886200"/>
            <a:ext cx="8676222" cy="1905000"/>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100"/>
              <a:buNone/>
              <a:defRPr sz="2100">
                <a:solidFill>
                  <a:schemeClr val="lt1"/>
                </a:solidFill>
              </a:defRPr>
            </a:lvl1pPr>
            <a:lvl2pPr lvl="1" algn="ctr">
              <a:spcBef>
                <a:spcPts val="600"/>
              </a:spcBef>
              <a:spcAft>
                <a:spcPts val="0"/>
              </a:spcAft>
              <a:buSzPts val="1800"/>
              <a:buNone/>
              <a:defRPr>
                <a:solidFill>
                  <a:schemeClr val="lt1"/>
                </a:solidFill>
              </a:defRPr>
            </a:lvl2pPr>
            <a:lvl3pPr lvl="2" algn="ctr">
              <a:spcBef>
                <a:spcPts val="600"/>
              </a:spcBef>
              <a:spcAft>
                <a:spcPts val="0"/>
              </a:spcAft>
              <a:buSzPts val="1600"/>
              <a:buNone/>
              <a:defRPr>
                <a:solidFill>
                  <a:schemeClr val="lt1"/>
                </a:solidFill>
              </a:defRPr>
            </a:lvl3pPr>
            <a:lvl4pPr lvl="3" algn="ctr">
              <a:spcBef>
                <a:spcPts val="600"/>
              </a:spcBef>
              <a:spcAft>
                <a:spcPts val="0"/>
              </a:spcAft>
              <a:buSzPts val="1400"/>
              <a:buNone/>
              <a:defRPr>
                <a:solidFill>
                  <a:schemeClr val="lt1"/>
                </a:solidFill>
              </a:defRPr>
            </a:lvl4pPr>
            <a:lvl5pPr lvl="4" algn="ctr">
              <a:spcBef>
                <a:spcPts val="600"/>
              </a:spcBef>
              <a:spcAft>
                <a:spcPts val="0"/>
              </a:spcAft>
              <a:buSzPts val="14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a:endParaRPr/>
          </a:p>
        </p:txBody>
      </p:sp>
      <p:sp>
        <p:nvSpPr>
          <p:cNvPr id="28" name="Google Shape;28;p13"/>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1751013" y="3308581"/>
            <a:ext cx="8686800"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accent1"/>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1751011" y="4777381"/>
            <a:ext cx="8686801"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000"/>
              <a:buNone/>
              <a:defRPr sz="2000">
                <a:solidFill>
                  <a:schemeClr val="lt1"/>
                </a:solidFil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SzPts val="1400"/>
              <a:buNone/>
              <a:defRPr sz="1400">
                <a:solidFill>
                  <a:schemeClr val="lt1"/>
                </a:solidFill>
              </a:defRPr>
            </a:lvl5pPr>
            <a:lvl6pPr marL="2743200" lvl="5" indent="-228600" algn="l">
              <a:spcBef>
                <a:spcPts val="600"/>
              </a:spcBef>
              <a:spcAft>
                <a:spcPts val="0"/>
              </a:spcAft>
              <a:buSzPts val="1400"/>
              <a:buNone/>
              <a:defRPr sz="1400">
                <a:solidFill>
                  <a:schemeClr val="lt1"/>
                </a:solidFill>
              </a:defRPr>
            </a:lvl6pPr>
            <a:lvl7pPr marL="3200400" lvl="6" indent="-228600" algn="l">
              <a:spcBef>
                <a:spcPts val="600"/>
              </a:spcBef>
              <a:spcAft>
                <a:spcPts val="0"/>
              </a:spcAft>
              <a:buSzPts val="1400"/>
              <a:buNone/>
              <a:defRPr sz="1400">
                <a:solidFill>
                  <a:schemeClr val="lt1"/>
                </a:solidFill>
              </a:defRPr>
            </a:lvl7pPr>
            <a:lvl8pPr marL="3657600" lvl="7" indent="-228600" algn="l">
              <a:spcBef>
                <a:spcPts val="600"/>
              </a:spcBef>
              <a:spcAft>
                <a:spcPts val="0"/>
              </a:spcAft>
              <a:buSzPts val="1400"/>
              <a:buNone/>
              <a:defRPr sz="1400">
                <a:solidFill>
                  <a:schemeClr val="lt1"/>
                </a:solidFill>
              </a:defRPr>
            </a:lvl8pPr>
            <a:lvl9pPr marL="4114800" lvl="8" indent="-228600" algn="l">
              <a:spcBef>
                <a:spcPts val="600"/>
              </a:spcBef>
              <a:spcAft>
                <a:spcPts val="600"/>
              </a:spcAft>
              <a:buSzPts val="1400"/>
              <a:buNone/>
              <a:defRPr sz="1400">
                <a:solidFill>
                  <a:schemeClr val="lt1"/>
                </a:solidFill>
              </a:defRPr>
            </a:lvl9pPr>
          </a:lstStyle>
          <a:p>
            <a:endParaRPr/>
          </a:p>
        </p:txBody>
      </p:sp>
      <p:sp>
        <p:nvSpPr>
          <p:cNvPr id="34" name="Google Shape;34;p14"/>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1141412" y="2666999"/>
            <a:ext cx="4876800" cy="3124201"/>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0" name="Google Shape;40;p15"/>
          <p:cNvSpPr txBox="1">
            <a:spLocks noGrp="1"/>
          </p:cNvSpPr>
          <p:nvPr>
            <p:ph type="body" idx="2"/>
          </p:nvPr>
        </p:nvSpPr>
        <p:spPr>
          <a:xfrm>
            <a:off x="6170612" y="2667000"/>
            <a:ext cx="4876800" cy="3124200"/>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1" name="Google Shape;41;p15"/>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1429280" y="2658533"/>
            <a:ext cx="458893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7" name="Google Shape;47;p16"/>
          <p:cNvSpPr txBox="1">
            <a:spLocks noGrp="1"/>
          </p:cNvSpPr>
          <p:nvPr>
            <p:ph type="body" idx="2"/>
          </p:nvPr>
        </p:nvSpPr>
        <p:spPr>
          <a:xfrm>
            <a:off x="1141412" y="3243262"/>
            <a:ext cx="4876800"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48" name="Google Shape;48;p16"/>
          <p:cNvSpPr txBox="1">
            <a:spLocks noGrp="1"/>
          </p:cNvSpPr>
          <p:nvPr>
            <p:ph type="body" idx="3"/>
          </p:nvPr>
        </p:nvSpPr>
        <p:spPr>
          <a:xfrm>
            <a:off x="6443133" y="2667000"/>
            <a:ext cx="4604280"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SzPts val="1600"/>
              <a:buNone/>
              <a:defRPr sz="1600" b="1"/>
            </a:lvl5pPr>
            <a:lvl6pPr marL="2743200" lvl="5" indent="-228600" algn="l">
              <a:spcBef>
                <a:spcPts val="600"/>
              </a:spcBef>
              <a:spcAft>
                <a:spcPts val="0"/>
              </a:spcAft>
              <a:buSzPts val="1600"/>
              <a:buNone/>
              <a:defRPr sz="1600" b="1"/>
            </a:lvl6pPr>
            <a:lvl7pPr marL="3200400" lvl="6" indent="-228600" algn="l">
              <a:spcBef>
                <a:spcPts val="600"/>
              </a:spcBef>
              <a:spcAft>
                <a:spcPts val="0"/>
              </a:spcAft>
              <a:buSzPts val="1600"/>
              <a:buNone/>
              <a:defRPr sz="1600" b="1"/>
            </a:lvl7pPr>
            <a:lvl8pPr marL="3657600" lvl="7" indent="-228600" algn="l">
              <a:spcBef>
                <a:spcPts val="600"/>
              </a:spcBef>
              <a:spcAft>
                <a:spcPts val="0"/>
              </a:spcAft>
              <a:buSzPts val="1600"/>
              <a:buNone/>
              <a:defRPr sz="1600" b="1"/>
            </a:lvl8pPr>
            <a:lvl9pPr marL="4114800" lvl="8" indent="-228600" algn="l">
              <a:spcBef>
                <a:spcPts val="600"/>
              </a:spcBef>
              <a:spcAft>
                <a:spcPts val="600"/>
              </a:spcAft>
              <a:buSzPts val="1600"/>
              <a:buNone/>
              <a:defRPr sz="1600" b="1"/>
            </a:lvl9pPr>
          </a:lstStyle>
          <a:p>
            <a:endParaRPr/>
          </a:p>
        </p:txBody>
      </p:sp>
      <p:sp>
        <p:nvSpPr>
          <p:cNvPr id="49" name="Google Shape;49;p16"/>
          <p:cNvSpPr txBox="1">
            <a:spLocks noGrp="1"/>
          </p:cNvSpPr>
          <p:nvPr>
            <p:ph type="body" idx="4"/>
          </p:nvPr>
        </p:nvSpPr>
        <p:spPr>
          <a:xfrm>
            <a:off x="6170612" y="3243262"/>
            <a:ext cx="4876801" cy="254793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600"/>
              </a:spcBef>
              <a:spcAft>
                <a:spcPts val="0"/>
              </a:spcAft>
              <a:buSzPts val="1600"/>
              <a:buChar char="•"/>
              <a:defRPr sz="1600"/>
            </a:lvl2pPr>
            <a:lvl3pPr marL="1371600" lvl="2" indent="-317500" algn="l">
              <a:spcBef>
                <a:spcPts val="600"/>
              </a:spcBef>
              <a:spcAft>
                <a:spcPts val="0"/>
              </a:spcAft>
              <a:buSzPts val="1400"/>
              <a:buChar char="•"/>
              <a:defRPr sz="1400"/>
            </a:lvl3pPr>
            <a:lvl4pPr marL="1828800" lvl="3" indent="-304800" algn="l">
              <a:spcBef>
                <a:spcPts val="600"/>
              </a:spcBef>
              <a:spcAft>
                <a:spcPts val="0"/>
              </a:spcAft>
              <a:buSzPts val="1200"/>
              <a:buChar char="•"/>
              <a:defRPr sz="1200"/>
            </a:lvl4pPr>
            <a:lvl5pPr marL="2286000" lvl="4" indent="-304800" algn="l">
              <a:spcBef>
                <a:spcPts val="600"/>
              </a:spcBef>
              <a:spcAft>
                <a:spcPts val="0"/>
              </a:spcAft>
              <a:buSzPts val="1200"/>
              <a:buChar char="•"/>
              <a:defRPr sz="1200"/>
            </a:lvl5pPr>
            <a:lvl6pPr marL="2743200" lvl="5" indent="-304800" algn="l">
              <a:spcBef>
                <a:spcPts val="600"/>
              </a:spcBef>
              <a:spcAft>
                <a:spcPts val="0"/>
              </a:spcAft>
              <a:buSzPts val="1200"/>
              <a:buChar char="•"/>
              <a:defRPr sz="1200"/>
            </a:lvl6pPr>
            <a:lvl7pPr marL="3200400" lvl="6" indent="-304800" algn="l">
              <a:spcBef>
                <a:spcPts val="600"/>
              </a:spcBef>
              <a:spcAft>
                <a:spcPts val="0"/>
              </a:spcAft>
              <a:buSzPts val="1200"/>
              <a:buChar char="•"/>
              <a:defRPr sz="1200"/>
            </a:lvl7pPr>
            <a:lvl8pPr marL="3657600" lvl="7" indent="-304800" algn="l">
              <a:spcBef>
                <a:spcPts val="600"/>
              </a:spcBef>
              <a:spcAft>
                <a:spcPts val="0"/>
              </a:spcAft>
              <a:buSzPts val="1200"/>
              <a:buChar char="•"/>
              <a:defRPr sz="1200"/>
            </a:lvl8pPr>
            <a:lvl9pPr marL="4114800" lvl="8" indent="-304800" algn="l">
              <a:spcBef>
                <a:spcPts val="600"/>
              </a:spcBef>
              <a:spcAft>
                <a:spcPts val="600"/>
              </a:spcAft>
              <a:buSzPts val="1200"/>
              <a:buChar char="•"/>
              <a:defRPr sz="1200"/>
            </a:lvl9pPr>
          </a:lstStyle>
          <a:p>
            <a:endParaRPr/>
          </a:p>
        </p:txBody>
      </p:sp>
      <p:sp>
        <p:nvSpPr>
          <p:cNvPr id="50" name="Google Shape;50;p16"/>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1141411" y="1600200"/>
            <a:ext cx="354912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03812" y="609601"/>
            <a:ext cx="5943601" cy="5181600"/>
          </a:xfrm>
          <a:prstGeom prst="rect">
            <a:avLst/>
          </a:prstGeom>
          <a:noFill/>
          <a:ln>
            <a:noFill/>
          </a:ln>
        </p:spPr>
        <p:txBody>
          <a:bodyPr spcFirstLastPara="1" wrap="square" lIns="91425" tIns="45700" rIns="91425" bIns="45700" anchor="ctr" anchorCtr="0">
            <a:normAutofit/>
          </a:bodyPr>
          <a:lstStyle>
            <a:lvl1pPr marL="457200" lvl="0" indent="-355600" algn="l">
              <a:spcBef>
                <a:spcPts val="400"/>
              </a:spcBef>
              <a:spcAft>
                <a:spcPts val="0"/>
              </a:spcAft>
              <a:buSzPts val="2000"/>
              <a:buChar char="•"/>
              <a:defRPr sz="2000"/>
            </a:lvl1pPr>
            <a:lvl2pPr marL="914400" lvl="1" indent="-342900" algn="l">
              <a:spcBef>
                <a:spcPts val="600"/>
              </a:spcBef>
              <a:spcAft>
                <a:spcPts val="0"/>
              </a:spcAft>
              <a:buSzPts val="1800"/>
              <a:buChar char="•"/>
              <a:defRPr sz="1800"/>
            </a:lvl2pPr>
            <a:lvl3pPr marL="1371600" lvl="2" indent="-330200" algn="l">
              <a:spcBef>
                <a:spcPts val="600"/>
              </a:spcBef>
              <a:spcAft>
                <a:spcPts val="0"/>
              </a:spcAft>
              <a:buSzPts val="1600"/>
              <a:buChar char="•"/>
              <a:defRPr sz="1600"/>
            </a:lvl3pPr>
            <a:lvl4pPr marL="1828800" lvl="3" indent="-317500" algn="l">
              <a:spcBef>
                <a:spcPts val="600"/>
              </a:spcBef>
              <a:spcAft>
                <a:spcPts val="0"/>
              </a:spcAft>
              <a:buSzPts val="1400"/>
              <a:buChar char="•"/>
              <a:defRPr sz="1400"/>
            </a:lvl4pPr>
            <a:lvl5pPr marL="2286000" lvl="4" indent="-317500" algn="l">
              <a:spcBef>
                <a:spcPts val="600"/>
              </a:spcBef>
              <a:spcAft>
                <a:spcPts val="0"/>
              </a:spcAft>
              <a:buSzPts val="1400"/>
              <a:buChar char="•"/>
              <a:defRPr sz="1400"/>
            </a:lvl5pPr>
            <a:lvl6pPr marL="2743200" lvl="5" indent="-317500" algn="l">
              <a:spcBef>
                <a:spcPts val="600"/>
              </a:spcBef>
              <a:spcAft>
                <a:spcPts val="0"/>
              </a:spcAft>
              <a:buSzPts val="1400"/>
              <a:buChar char="•"/>
              <a:defRPr sz="1400"/>
            </a:lvl6pPr>
            <a:lvl7pPr marL="3200400" lvl="6" indent="-317500" algn="l">
              <a:spcBef>
                <a:spcPts val="600"/>
              </a:spcBef>
              <a:spcAft>
                <a:spcPts val="0"/>
              </a:spcAft>
              <a:buSzPts val="1400"/>
              <a:buChar char="•"/>
              <a:defRPr sz="1400"/>
            </a:lvl7pPr>
            <a:lvl8pPr marL="3657600" lvl="7" indent="-317500" algn="l">
              <a:spcBef>
                <a:spcPts val="600"/>
              </a:spcBef>
              <a:spcAft>
                <a:spcPts val="0"/>
              </a:spcAft>
              <a:buSzPts val="1400"/>
              <a:buChar char="•"/>
              <a:defRPr sz="1400"/>
            </a:lvl8pPr>
            <a:lvl9pPr marL="4114800" lvl="8" indent="-317500" algn="l">
              <a:spcBef>
                <a:spcPts val="600"/>
              </a:spcBef>
              <a:spcAft>
                <a:spcPts val="600"/>
              </a:spcAft>
              <a:buSzPts val="1400"/>
              <a:buChar char="•"/>
              <a:defRPr sz="1400"/>
            </a:lvl9pPr>
          </a:lstStyle>
          <a:p>
            <a:endParaRPr/>
          </a:p>
        </p:txBody>
      </p:sp>
      <p:sp>
        <p:nvSpPr>
          <p:cNvPr id="61" name="Google Shape;61;p18"/>
          <p:cNvSpPr txBox="1">
            <a:spLocks noGrp="1"/>
          </p:cNvSpPr>
          <p:nvPr>
            <p:ph type="body" idx="2"/>
          </p:nvPr>
        </p:nvSpPr>
        <p:spPr>
          <a:xfrm>
            <a:off x="1141411" y="2971800"/>
            <a:ext cx="354912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1600"/>
              <a:buNone/>
              <a:defRPr sz="16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62" name="Google Shape;62;p18"/>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1141411" y="1600200"/>
            <a:ext cx="5334001"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a:spLocks noGrp="1"/>
          </p:cNvSpPr>
          <p:nvPr>
            <p:ph type="pic" idx="2"/>
          </p:nvPr>
        </p:nvSpPr>
        <p:spPr>
          <a:xfrm>
            <a:off x="7433733" y="-18288"/>
            <a:ext cx="3276599" cy="6903720"/>
          </a:xfrm>
          <a:prstGeom prst="rect">
            <a:avLst/>
          </a:prstGeom>
          <a:noFill/>
          <a:ln w="38100" cap="flat" cmpd="sng">
            <a:solidFill>
              <a:schemeClr val="dk2"/>
            </a:solidFill>
            <a:prstDash val="solid"/>
            <a:round/>
            <a:headEnd type="none" w="sm" len="sm"/>
            <a:tailEnd type="none" w="sm" len="sm"/>
          </a:ln>
        </p:spPr>
      </p:sp>
      <p:sp>
        <p:nvSpPr>
          <p:cNvPr id="68" name="Google Shape;68;p19"/>
          <p:cNvSpPr txBox="1">
            <a:spLocks noGrp="1"/>
          </p:cNvSpPr>
          <p:nvPr>
            <p:ph type="body" idx="1"/>
          </p:nvPr>
        </p:nvSpPr>
        <p:spPr>
          <a:xfrm>
            <a:off x="1141411" y="2971800"/>
            <a:ext cx="5334001" cy="18288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1800"/>
              <a:buNone/>
              <a:defRPr sz="18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69" name="Google Shape;69;p19"/>
          <p:cNvSpPr txBox="1">
            <a:spLocks noGrp="1"/>
          </p:cNvSpPr>
          <p:nvPr>
            <p:ph type="dt" idx="10"/>
          </p:nvPr>
        </p:nvSpPr>
        <p:spPr>
          <a:xfrm>
            <a:off x="6399212" y="5883275"/>
            <a:ext cx="9144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1141412" y="5883275"/>
            <a:ext cx="5105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10742612" y="5883275"/>
            <a:ext cx="3225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accent1"/>
              </a:buClr>
              <a:buSzPts val="3200"/>
              <a:buFont typeface="Century Gothic"/>
              <a:buNone/>
              <a:defRPr sz="3200" b="0"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10"/>
          <p:cNvSpPr txBox="1">
            <a:spLocks noGrp="1"/>
          </p:cNvSpPr>
          <p:nvPr>
            <p:ph type="body" idx="1"/>
          </p:nvPr>
        </p:nvSpPr>
        <p:spPr>
          <a:xfrm>
            <a:off x="1141413" y="2666999"/>
            <a:ext cx="9905998" cy="3124201"/>
          </a:xfrm>
          <a:prstGeom prst="rect">
            <a:avLst/>
          </a:prstGeom>
          <a:noFill/>
          <a:ln>
            <a:noFill/>
          </a:ln>
        </p:spPr>
        <p:txBody>
          <a:bodyPr spcFirstLastPara="1" wrap="square" lIns="91425" tIns="45700" rIns="91425" bIns="45700" anchor="ctr" anchorCtr="0">
            <a:normAutofit/>
          </a:bodyPr>
          <a:lstStyle>
            <a:lvl1pPr marL="457200" marR="0" lvl="0" indent="-355600" algn="l" rtl="0">
              <a:spcBef>
                <a:spcPts val="400"/>
              </a:spcBef>
              <a:spcAft>
                <a:spcPts val="0"/>
              </a:spcAft>
              <a:buClr>
                <a:schemeClr val="accent1"/>
              </a:buClr>
              <a:buSzPts val="2000"/>
              <a:buFont typeface="Arial"/>
              <a:buChar char="•"/>
              <a:defRPr sz="2000" b="0" i="0" u="none" strike="noStrike" cap="small">
                <a:solidFill>
                  <a:schemeClr val="lt1"/>
                </a:solidFill>
                <a:latin typeface="Century Gothic"/>
                <a:ea typeface="Century Gothic"/>
                <a:cs typeface="Century Gothic"/>
                <a:sym typeface="Century Gothic"/>
              </a:defRPr>
            </a:lvl1pPr>
            <a:lvl2pPr marL="914400" marR="0" lvl="1" indent="-342900" algn="l" rtl="0">
              <a:spcBef>
                <a:spcPts val="600"/>
              </a:spcBef>
              <a:spcAft>
                <a:spcPts val="0"/>
              </a:spcAft>
              <a:buClr>
                <a:schemeClr val="accent1"/>
              </a:buClr>
              <a:buSzPts val="1800"/>
              <a:buFont typeface="Arial"/>
              <a:buChar char="•"/>
              <a:defRPr sz="1800" b="0" i="0" u="none" strike="noStrike" cap="small">
                <a:solidFill>
                  <a:schemeClr val="lt1"/>
                </a:solidFill>
                <a:latin typeface="Century Gothic"/>
                <a:ea typeface="Century Gothic"/>
                <a:cs typeface="Century Gothic"/>
                <a:sym typeface="Century Gothic"/>
              </a:defRPr>
            </a:lvl2pPr>
            <a:lvl3pPr marL="1371600" marR="0" lvl="2" indent="-330200" algn="l" rtl="0">
              <a:spcBef>
                <a:spcPts val="600"/>
              </a:spcBef>
              <a:spcAft>
                <a:spcPts val="0"/>
              </a:spcAft>
              <a:buClr>
                <a:schemeClr val="accent1"/>
              </a:buClr>
              <a:buSzPts val="1600"/>
              <a:buFont typeface="Arial"/>
              <a:buChar char="•"/>
              <a:defRPr sz="1600" b="0" i="0" u="none" strike="noStrike" cap="small">
                <a:solidFill>
                  <a:schemeClr val="lt1"/>
                </a:solidFill>
                <a:latin typeface="Century Gothic"/>
                <a:ea typeface="Century Gothic"/>
                <a:cs typeface="Century Gothic"/>
                <a:sym typeface="Century Gothic"/>
              </a:defRPr>
            </a:lvl3pPr>
            <a:lvl4pPr marL="1828800" marR="0" lvl="3" indent="-317500" algn="l" rtl="0">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4pPr>
            <a:lvl5pPr marL="2286000" marR="0" lvl="4" indent="-317500" algn="l" rtl="0">
              <a:spcBef>
                <a:spcPts val="600"/>
              </a:spcBef>
              <a:spcAft>
                <a:spcPts val="0"/>
              </a:spcAft>
              <a:buClr>
                <a:schemeClr val="accent1"/>
              </a:buClr>
              <a:buSzPts val="1400"/>
              <a:buFont typeface="Arial"/>
              <a:buChar char="•"/>
              <a:defRPr sz="1400" b="0" i="0" u="none" strike="noStrike" cap="small">
                <a:solidFill>
                  <a:schemeClr val="lt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Arial"/>
              <a:buChar char="•"/>
              <a:defRPr sz="1200" b="0" i="0" u="none" strike="noStrike" cap="small">
                <a:solidFill>
                  <a:schemeClr val="lt1"/>
                </a:solidFill>
                <a:latin typeface="Century Gothic"/>
                <a:ea typeface="Century Gothic"/>
                <a:cs typeface="Century Gothic"/>
                <a:sym typeface="Century Gothic"/>
              </a:defRPr>
            </a:lvl9pPr>
          </a:lstStyle>
          <a:p>
            <a:endParaRPr/>
          </a:p>
        </p:txBody>
      </p:sp>
      <p:sp>
        <p:nvSpPr>
          <p:cNvPr id="12" name="Google Shape;12;p10"/>
          <p:cNvSpPr txBox="1">
            <a:spLocks noGrp="1"/>
          </p:cNvSpPr>
          <p:nvPr>
            <p:ph type="dt" idx="10"/>
          </p:nvPr>
        </p:nvSpPr>
        <p:spPr>
          <a:xfrm>
            <a:off x="8837612" y="5883275"/>
            <a:ext cx="1600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0"/>
          <p:cNvSpPr txBox="1">
            <a:spLocks noGrp="1"/>
          </p:cNvSpPr>
          <p:nvPr>
            <p:ph type="ftr" idx="11"/>
          </p:nvPr>
        </p:nvSpPr>
        <p:spPr>
          <a:xfrm>
            <a:off x="1141412" y="5883275"/>
            <a:ext cx="7543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1" i="0" u="none" strike="noStrike" cap="none">
                <a:solidFill>
                  <a:srgbClr val="BFBFB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0"/>
          <p:cNvSpPr txBox="1">
            <a:spLocks noGrp="1"/>
          </p:cNvSpPr>
          <p:nvPr>
            <p:ph type="sldNum" idx="12"/>
          </p:nvPr>
        </p:nvSpPr>
        <p:spPr>
          <a:xfrm>
            <a:off x="10514012"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rgbClr val="BFBFBF"/>
                </a:solidFill>
                <a:latin typeface="Century Gothic"/>
                <a:ea typeface="Century Gothic"/>
                <a:cs typeface="Century Gothic"/>
                <a:sym typeface="Century Gothic"/>
              </a:defRPr>
            </a:lvl1pPr>
            <a:lvl2pPr marL="0" marR="0" lvl="1" indent="0" algn="r" rtl="0">
              <a:spcBef>
                <a:spcPts val="0"/>
              </a:spcBef>
              <a:buNone/>
              <a:defRPr sz="900" b="1" i="0" u="none" strike="noStrike" cap="none">
                <a:solidFill>
                  <a:srgbClr val="BFBFBF"/>
                </a:solidFill>
                <a:latin typeface="Century Gothic"/>
                <a:ea typeface="Century Gothic"/>
                <a:cs typeface="Century Gothic"/>
                <a:sym typeface="Century Gothic"/>
              </a:defRPr>
            </a:lvl2pPr>
            <a:lvl3pPr marL="0" marR="0" lvl="2" indent="0" algn="r" rtl="0">
              <a:spcBef>
                <a:spcPts val="0"/>
              </a:spcBef>
              <a:buNone/>
              <a:defRPr sz="900" b="1" i="0" u="none" strike="noStrike" cap="none">
                <a:solidFill>
                  <a:srgbClr val="BFBFBF"/>
                </a:solidFill>
                <a:latin typeface="Century Gothic"/>
                <a:ea typeface="Century Gothic"/>
                <a:cs typeface="Century Gothic"/>
                <a:sym typeface="Century Gothic"/>
              </a:defRPr>
            </a:lvl3pPr>
            <a:lvl4pPr marL="0" marR="0" lvl="3" indent="0" algn="r" rtl="0">
              <a:spcBef>
                <a:spcPts val="0"/>
              </a:spcBef>
              <a:buNone/>
              <a:defRPr sz="900" b="1" i="0" u="none" strike="noStrike" cap="none">
                <a:solidFill>
                  <a:srgbClr val="BFBFBF"/>
                </a:solidFill>
                <a:latin typeface="Century Gothic"/>
                <a:ea typeface="Century Gothic"/>
                <a:cs typeface="Century Gothic"/>
                <a:sym typeface="Century Gothic"/>
              </a:defRPr>
            </a:lvl4pPr>
            <a:lvl5pPr marL="0" marR="0" lvl="4" indent="0" algn="r" rtl="0">
              <a:spcBef>
                <a:spcPts val="0"/>
              </a:spcBef>
              <a:buNone/>
              <a:defRPr sz="900" b="1" i="0" u="none" strike="noStrike" cap="none">
                <a:solidFill>
                  <a:srgbClr val="BFBFBF"/>
                </a:solidFill>
                <a:latin typeface="Century Gothic"/>
                <a:ea typeface="Century Gothic"/>
                <a:cs typeface="Century Gothic"/>
                <a:sym typeface="Century Gothic"/>
              </a:defRPr>
            </a:lvl5pPr>
            <a:lvl6pPr marL="0" marR="0" lvl="5" indent="0" algn="r" rtl="0">
              <a:spcBef>
                <a:spcPts val="0"/>
              </a:spcBef>
              <a:buNone/>
              <a:defRPr sz="900" b="1" i="0" u="none" strike="noStrike" cap="none">
                <a:solidFill>
                  <a:srgbClr val="BFBFBF"/>
                </a:solidFill>
                <a:latin typeface="Century Gothic"/>
                <a:ea typeface="Century Gothic"/>
                <a:cs typeface="Century Gothic"/>
                <a:sym typeface="Century Gothic"/>
              </a:defRPr>
            </a:lvl6pPr>
            <a:lvl7pPr marL="0" marR="0" lvl="6" indent="0" algn="r" rtl="0">
              <a:spcBef>
                <a:spcPts val="0"/>
              </a:spcBef>
              <a:buNone/>
              <a:defRPr sz="900" b="1" i="0" u="none" strike="noStrike" cap="none">
                <a:solidFill>
                  <a:srgbClr val="BFBFBF"/>
                </a:solidFill>
                <a:latin typeface="Century Gothic"/>
                <a:ea typeface="Century Gothic"/>
                <a:cs typeface="Century Gothic"/>
                <a:sym typeface="Century Gothic"/>
              </a:defRPr>
            </a:lvl7pPr>
            <a:lvl8pPr marL="0" marR="0" lvl="7" indent="0" algn="r" rtl="0">
              <a:spcBef>
                <a:spcPts val="0"/>
              </a:spcBef>
              <a:buNone/>
              <a:defRPr sz="900" b="1" i="0" u="none" strike="noStrike" cap="none">
                <a:solidFill>
                  <a:srgbClr val="BFBFBF"/>
                </a:solidFill>
                <a:latin typeface="Century Gothic"/>
                <a:ea typeface="Century Gothic"/>
                <a:cs typeface="Century Gothic"/>
                <a:sym typeface="Century Gothic"/>
              </a:defRPr>
            </a:lvl8pPr>
            <a:lvl9pPr marL="0" marR="0" lvl="8" indent="0" algn="r" rtl="0">
              <a:spcBef>
                <a:spcPts val="0"/>
              </a:spcBef>
              <a:buNone/>
              <a:defRPr sz="900" b="1" i="0" u="none" strike="noStrike" cap="none">
                <a:solidFill>
                  <a:srgbClr val="BFBFB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
          <p:cNvPicPr preferRelativeResize="0"/>
          <p:nvPr/>
        </p:nvPicPr>
        <p:blipFill rotWithShape="1">
          <a:blip r:embed="rId3">
            <a:alphaModFix/>
          </a:blip>
          <a:srcRect/>
          <a:stretch/>
        </p:blipFill>
        <p:spPr>
          <a:xfrm>
            <a:off x="2780600" y="327150"/>
            <a:ext cx="6420950" cy="5502750"/>
          </a:xfrm>
          <a:prstGeom prst="rect">
            <a:avLst/>
          </a:prstGeom>
          <a:noFill/>
          <a:ln>
            <a:noFill/>
          </a:ln>
        </p:spPr>
      </p:pic>
      <p:sp>
        <p:nvSpPr>
          <p:cNvPr id="134" name="Google Shape;134;p1"/>
          <p:cNvSpPr txBox="1"/>
          <p:nvPr/>
        </p:nvSpPr>
        <p:spPr>
          <a:xfrm>
            <a:off x="829500" y="5829875"/>
            <a:ext cx="10456500" cy="86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200" b="1">
                <a:solidFill>
                  <a:schemeClr val="lt1"/>
                </a:solidFill>
                <a:latin typeface="Century Gothic"/>
                <a:ea typeface="Century Gothic"/>
                <a:cs typeface="Century Gothic"/>
                <a:sym typeface="Century Gothic"/>
              </a:rPr>
              <a:t>www.YesForMolallaKids.com</a:t>
            </a:r>
            <a:endParaRPr sz="4200" b="1">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pic>
        <p:nvPicPr>
          <p:cNvPr id="238" name="Google Shape;238;p9" descr="students looking into microscope"/>
          <p:cNvPicPr preferRelativeResize="0"/>
          <p:nvPr/>
        </p:nvPicPr>
        <p:blipFill rotWithShape="1">
          <a:blip r:embed="rId4">
            <a:alphaModFix amt="25000"/>
          </a:blip>
          <a:srcRect/>
          <a:stretch/>
        </p:blipFill>
        <p:spPr>
          <a:xfrm>
            <a:off x="20" y="10"/>
            <a:ext cx="12191980" cy="6857990"/>
          </a:xfrm>
          <a:prstGeom prst="rect">
            <a:avLst/>
          </a:prstGeom>
          <a:noFill/>
          <a:ln>
            <a:noFill/>
          </a:ln>
        </p:spPr>
      </p:pic>
      <p:sp>
        <p:nvSpPr>
          <p:cNvPr id="239" name="Google Shape;239;p9"/>
          <p:cNvSpPr txBox="1">
            <a:spLocks noGrp="1"/>
          </p:cNvSpPr>
          <p:nvPr>
            <p:ph type="ctrTitle"/>
          </p:nvPr>
        </p:nvSpPr>
        <p:spPr>
          <a:xfrm>
            <a:off x="3396454" y="404850"/>
            <a:ext cx="5586000" cy="3200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11700"/>
              <a:buFont typeface="Century Gothic"/>
              <a:buNone/>
            </a:pPr>
            <a:r>
              <a:rPr lang="en-US" sz="9100" b="1"/>
              <a:t>THANK </a:t>
            </a:r>
            <a:br>
              <a:rPr lang="en-US" sz="9100" b="1"/>
            </a:br>
            <a:r>
              <a:rPr lang="en-US" sz="9100">
                <a:solidFill>
                  <a:schemeClr val="lt1"/>
                </a:solidFill>
              </a:rPr>
              <a:t>YOU</a:t>
            </a:r>
            <a:endParaRPr sz="2200"/>
          </a:p>
        </p:txBody>
      </p:sp>
      <p:sp>
        <p:nvSpPr>
          <p:cNvPr id="240" name="Google Shape;240;p9"/>
          <p:cNvSpPr txBox="1">
            <a:spLocks noGrp="1"/>
          </p:cNvSpPr>
          <p:nvPr>
            <p:ph type="subTitle" idx="1"/>
          </p:nvPr>
        </p:nvSpPr>
        <p:spPr>
          <a:xfrm>
            <a:off x="1063176" y="4198113"/>
            <a:ext cx="9895800" cy="62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sz="3500" b="1">
                <a:latin typeface="Times New Roman"/>
                <a:ea typeface="Times New Roman"/>
                <a:cs typeface="Times New Roman"/>
                <a:sym typeface="Times New Roman"/>
              </a:rPr>
              <a:t>info@YesForMolallaKids.com</a:t>
            </a:r>
            <a:endParaRPr sz="3500">
              <a:latin typeface="Times New Roman"/>
              <a:ea typeface="Times New Roman"/>
              <a:cs typeface="Times New Roman"/>
              <a:sym typeface="Times New Roman"/>
            </a:endParaRPr>
          </a:p>
        </p:txBody>
      </p:sp>
      <p:sp>
        <p:nvSpPr>
          <p:cNvPr id="241" name="Google Shape;241;p9"/>
          <p:cNvSpPr txBox="1"/>
          <p:nvPr/>
        </p:nvSpPr>
        <p:spPr>
          <a:xfrm>
            <a:off x="1600600" y="5127650"/>
            <a:ext cx="91134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a:solidFill>
                  <a:schemeClr val="lt1"/>
                </a:solidFill>
                <a:latin typeface="Century Gothic"/>
                <a:ea typeface="Century Gothic"/>
                <a:cs typeface="Century Gothic"/>
                <a:sym typeface="Century Gothic"/>
              </a:rPr>
              <a:t>www.</a:t>
            </a:r>
            <a:r>
              <a:rPr lang="en-US" sz="4400" b="1">
                <a:solidFill>
                  <a:schemeClr val="lt1"/>
                </a:solidFill>
                <a:latin typeface="Century Gothic"/>
                <a:ea typeface="Century Gothic"/>
                <a:cs typeface="Century Gothic"/>
                <a:sym typeface="Century Gothic"/>
              </a:rPr>
              <a:t>Y</a:t>
            </a:r>
            <a:r>
              <a:rPr lang="en-US" sz="4400" b="1" i="0" u="none" strike="noStrike" cap="none">
                <a:solidFill>
                  <a:schemeClr val="lt1"/>
                </a:solidFill>
                <a:latin typeface="Century Gothic"/>
                <a:ea typeface="Century Gothic"/>
                <a:cs typeface="Century Gothic"/>
                <a:sym typeface="Century Gothic"/>
              </a:rPr>
              <a:t>es</a:t>
            </a:r>
            <a:r>
              <a:rPr lang="en-US" sz="4400" b="1">
                <a:solidFill>
                  <a:schemeClr val="lt1"/>
                </a:solidFill>
                <a:latin typeface="Century Gothic"/>
                <a:ea typeface="Century Gothic"/>
                <a:cs typeface="Century Gothic"/>
                <a:sym typeface="Century Gothic"/>
              </a:rPr>
              <a:t>F</a:t>
            </a:r>
            <a:r>
              <a:rPr lang="en-US" sz="4400" b="1" i="0" u="none" strike="noStrike" cap="none">
                <a:solidFill>
                  <a:schemeClr val="lt1"/>
                </a:solidFill>
                <a:latin typeface="Century Gothic"/>
                <a:ea typeface="Century Gothic"/>
                <a:cs typeface="Century Gothic"/>
                <a:sym typeface="Century Gothic"/>
              </a:rPr>
              <a:t>or</a:t>
            </a:r>
            <a:r>
              <a:rPr lang="en-US" sz="4400" b="1">
                <a:solidFill>
                  <a:schemeClr val="lt1"/>
                </a:solidFill>
                <a:latin typeface="Century Gothic"/>
                <a:ea typeface="Century Gothic"/>
                <a:cs typeface="Century Gothic"/>
                <a:sym typeface="Century Gothic"/>
              </a:rPr>
              <a:t>M</a:t>
            </a:r>
            <a:r>
              <a:rPr lang="en-US" sz="4400" b="1" i="0" u="none" strike="noStrike" cap="none">
                <a:solidFill>
                  <a:schemeClr val="lt1"/>
                </a:solidFill>
                <a:latin typeface="Century Gothic"/>
                <a:ea typeface="Century Gothic"/>
                <a:cs typeface="Century Gothic"/>
                <a:sym typeface="Century Gothic"/>
              </a:rPr>
              <a:t>olalla</a:t>
            </a:r>
            <a:r>
              <a:rPr lang="en-US" sz="4400" b="1">
                <a:solidFill>
                  <a:schemeClr val="lt1"/>
                </a:solidFill>
                <a:latin typeface="Century Gothic"/>
                <a:ea typeface="Century Gothic"/>
                <a:cs typeface="Century Gothic"/>
                <a:sym typeface="Century Gothic"/>
              </a:rPr>
              <a:t>K</a:t>
            </a:r>
            <a:r>
              <a:rPr lang="en-US" sz="4400" b="1" i="0" u="none" strike="noStrike" cap="none">
                <a:solidFill>
                  <a:schemeClr val="lt1"/>
                </a:solidFill>
                <a:latin typeface="Century Gothic"/>
                <a:ea typeface="Century Gothic"/>
                <a:cs typeface="Century Gothic"/>
                <a:sym typeface="Century Gothic"/>
              </a:rPr>
              <a:t>ids.com</a:t>
            </a:r>
            <a:endParaRPr sz="4400">
              <a:solidFill>
                <a:schemeClr val="lt1"/>
              </a:solidFill>
              <a:latin typeface="Century Gothic"/>
              <a:ea typeface="Century Gothic"/>
              <a:cs typeface="Century Gothic"/>
              <a:sym typeface="Century Gothic"/>
            </a:endParaRPr>
          </a:p>
        </p:txBody>
      </p:sp>
      <p:pic>
        <p:nvPicPr>
          <p:cNvPr id="242" name="Google Shape;242;p9"/>
          <p:cNvPicPr preferRelativeResize="0"/>
          <p:nvPr/>
        </p:nvPicPr>
        <p:blipFill rotWithShape="1">
          <a:blip r:embed="rId5">
            <a:alphaModFix/>
          </a:blip>
          <a:srcRect/>
          <a:stretch/>
        </p:blipFill>
        <p:spPr>
          <a:xfrm>
            <a:off x="8902550" y="404850"/>
            <a:ext cx="2835150" cy="2835175"/>
          </a:xfrm>
          <a:prstGeom prst="rect">
            <a:avLst/>
          </a:prstGeom>
          <a:noFill/>
          <a:ln>
            <a:noFill/>
          </a:ln>
        </p:spPr>
      </p:pic>
      <p:pic>
        <p:nvPicPr>
          <p:cNvPr id="243" name="Google Shape;243;p9"/>
          <p:cNvPicPr preferRelativeResize="0"/>
          <p:nvPr/>
        </p:nvPicPr>
        <p:blipFill rotWithShape="1">
          <a:blip r:embed="rId6">
            <a:alphaModFix/>
          </a:blip>
          <a:srcRect/>
          <a:stretch/>
        </p:blipFill>
        <p:spPr>
          <a:xfrm>
            <a:off x="413196" y="404853"/>
            <a:ext cx="3208425" cy="2749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pic>
        <p:nvPicPr>
          <p:cNvPr id="140" name="Google Shape;140;p2"/>
          <p:cNvPicPr preferRelativeResize="0"/>
          <p:nvPr/>
        </p:nvPicPr>
        <p:blipFill rotWithShape="1">
          <a:blip r:embed="rId4">
            <a:alphaModFix/>
          </a:blip>
          <a:srcRect/>
          <a:stretch/>
        </p:blipFill>
        <p:spPr>
          <a:xfrm>
            <a:off x="0" y="0"/>
            <a:ext cx="12192000" cy="7075152"/>
          </a:xfrm>
          <a:prstGeom prst="rect">
            <a:avLst/>
          </a:prstGeom>
          <a:noFill/>
          <a:ln>
            <a:noFill/>
          </a:ln>
        </p:spPr>
      </p:pic>
      <p:pic>
        <p:nvPicPr>
          <p:cNvPr id="141" name="Google Shape;141;p2"/>
          <p:cNvPicPr preferRelativeResize="0"/>
          <p:nvPr/>
        </p:nvPicPr>
        <p:blipFill rotWithShape="1">
          <a:blip r:embed="rId5">
            <a:alphaModFix/>
          </a:blip>
          <a:srcRect/>
          <a:stretch/>
        </p:blipFill>
        <p:spPr>
          <a:xfrm>
            <a:off x="8562975" y="6217902"/>
            <a:ext cx="3629025" cy="857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85550" y="245075"/>
            <a:ext cx="11262600" cy="156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3600"/>
              <a:buFont typeface="Century Gothic"/>
              <a:buNone/>
            </a:pPr>
            <a:r>
              <a:rPr lang="en-US" sz="4700" b="1"/>
              <a:t>The Proposal -Measure 3-606</a:t>
            </a:r>
            <a:endParaRPr sz="4300"/>
          </a:p>
        </p:txBody>
      </p:sp>
      <p:sp>
        <p:nvSpPr>
          <p:cNvPr id="148" name="Google Shape;148;p3"/>
          <p:cNvSpPr txBox="1">
            <a:spLocks noGrp="1"/>
          </p:cNvSpPr>
          <p:nvPr>
            <p:ph type="body" idx="1"/>
          </p:nvPr>
        </p:nvSpPr>
        <p:spPr>
          <a:xfrm>
            <a:off x="1141427" y="2150075"/>
            <a:ext cx="7931552" cy="4339502"/>
          </a:xfrm>
          <a:prstGeom prst="rect">
            <a:avLst/>
          </a:prstGeom>
          <a:noFill/>
          <a:ln>
            <a:noFill/>
          </a:ln>
        </p:spPr>
        <p:txBody>
          <a:bodyPr spcFirstLastPara="1" wrap="square" lIns="91425" tIns="45700" rIns="91425" bIns="45700" anchor="ctr" anchorCtr="0">
            <a:normAutofit/>
          </a:bodyPr>
          <a:lstStyle/>
          <a:p>
            <a:pPr marL="285750" lvl="0" indent="-336550" algn="l" rtl="0">
              <a:spcBef>
                <a:spcPts val="1160"/>
              </a:spcBef>
              <a:spcAft>
                <a:spcPts val="0"/>
              </a:spcAft>
              <a:buSzPts val="3600"/>
              <a:buChar char="•"/>
            </a:pPr>
            <a:r>
              <a:rPr lang="en-US" sz="3200" b="1" u="sng" dirty="0">
                <a:latin typeface="Arial"/>
                <a:ea typeface="Arial"/>
                <a:cs typeface="Arial"/>
                <a:sym typeface="Arial"/>
              </a:rPr>
              <a:t>Caption:</a:t>
            </a:r>
            <a:r>
              <a:rPr lang="en-US" sz="3200" b="1" dirty="0">
                <a:latin typeface="Arial"/>
                <a:ea typeface="Arial"/>
                <a:cs typeface="Arial"/>
                <a:sym typeface="Arial"/>
              </a:rPr>
              <a:t> </a:t>
            </a:r>
            <a:r>
              <a:rPr lang="en-US" sz="3200" cap="none" dirty="0">
                <a:latin typeface="Arial"/>
                <a:ea typeface="Arial"/>
                <a:cs typeface="Arial"/>
                <a:sym typeface="Arial"/>
              </a:rPr>
              <a:t>Bonds replacing Molalla River Middle School, improving safety, classrooms, education</a:t>
            </a:r>
            <a:endParaRPr sz="3200" cap="none" dirty="0">
              <a:latin typeface="Arial"/>
              <a:ea typeface="Arial"/>
              <a:cs typeface="Arial"/>
              <a:sym typeface="Arial"/>
            </a:endParaRPr>
          </a:p>
          <a:p>
            <a:pPr marL="285750" lvl="0" indent="-336550" algn="l" rtl="0">
              <a:spcBef>
                <a:spcPts val="1160"/>
              </a:spcBef>
              <a:spcAft>
                <a:spcPts val="0"/>
              </a:spcAft>
              <a:buSzPts val="3600"/>
              <a:buFont typeface="Arial"/>
              <a:buChar char="•"/>
            </a:pPr>
            <a:r>
              <a:rPr lang="en-US" sz="3200" b="1" u="sng" dirty="0">
                <a:latin typeface="Arial"/>
                <a:ea typeface="Arial"/>
                <a:cs typeface="Arial"/>
                <a:sym typeface="Arial"/>
              </a:rPr>
              <a:t>Question:</a:t>
            </a:r>
            <a:r>
              <a:rPr lang="en-US" sz="3200" b="1" dirty="0">
                <a:latin typeface="Arial"/>
                <a:ea typeface="Arial"/>
                <a:cs typeface="Arial"/>
                <a:sym typeface="Arial"/>
              </a:rPr>
              <a:t> </a:t>
            </a:r>
            <a:r>
              <a:rPr lang="en-US" sz="3200" cap="none" dirty="0">
                <a:latin typeface="Arial"/>
                <a:ea typeface="Arial"/>
                <a:cs typeface="Arial"/>
                <a:sym typeface="Arial"/>
              </a:rPr>
              <a:t>Shall district replace Molalla Middle School, improving school safety, learning spaces, removing hazards; issue $77.46 million in bonds; audits required?</a:t>
            </a:r>
            <a:endParaRPr sz="3200" cap="none" dirty="0">
              <a:latin typeface="Arial"/>
              <a:ea typeface="Arial"/>
              <a:cs typeface="Arial"/>
              <a:sym typeface="Arial"/>
            </a:endParaRPr>
          </a:p>
          <a:p>
            <a:pPr marL="285750" lvl="0" indent="0" algn="l" rtl="0">
              <a:spcBef>
                <a:spcPts val="1160"/>
              </a:spcBef>
              <a:spcAft>
                <a:spcPts val="0"/>
              </a:spcAft>
              <a:buNone/>
            </a:pPr>
            <a:endParaRPr sz="3600" dirty="0">
              <a:latin typeface="Arial"/>
              <a:ea typeface="Arial"/>
              <a:cs typeface="Arial"/>
              <a:sym typeface="Arial"/>
            </a:endParaRPr>
          </a:p>
        </p:txBody>
      </p:sp>
      <p:pic>
        <p:nvPicPr>
          <p:cNvPr id="149" name="Google Shape;149;p3"/>
          <p:cNvPicPr preferRelativeResize="0"/>
          <p:nvPr/>
        </p:nvPicPr>
        <p:blipFill>
          <a:blip r:embed="rId4">
            <a:alphaModFix/>
          </a:blip>
          <a:stretch>
            <a:fillRect/>
          </a:stretch>
        </p:blipFill>
        <p:spPr>
          <a:xfrm>
            <a:off x="9137600" y="2663301"/>
            <a:ext cx="2510550" cy="2450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g2c2833b70fa_1_0"/>
          <p:cNvSpPr txBox="1">
            <a:spLocks noGrp="1"/>
          </p:cNvSpPr>
          <p:nvPr>
            <p:ph type="title"/>
          </p:nvPr>
        </p:nvSpPr>
        <p:spPr>
          <a:xfrm>
            <a:off x="385550" y="245075"/>
            <a:ext cx="11262600" cy="156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3600"/>
              <a:buFont typeface="Century Gothic"/>
              <a:buNone/>
            </a:pPr>
            <a:r>
              <a:rPr lang="en-US" sz="4700" b="1"/>
              <a:t>WHY REBUILD THE MIDDLE SCHOOL?</a:t>
            </a:r>
            <a:endParaRPr sz="4300"/>
          </a:p>
        </p:txBody>
      </p:sp>
      <p:sp>
        <p:nvSpPr>
          <p:cNvPr id="156" name="Google Shape;156;g2c2833b70fa_1_0"/>
          <p:cNvSpPr txBox="1">
            <a:spLocks noGrp="1"/>
          </p:cNvSpPr>
          <p:nvPr>
            <p:ph type="body" idx="1"/>
          </p:nvPr>
        </p:nvSpPr>
        <p:spPr>
          <a:xfrm>
            <a:off x="1141427" y="2150075"/>
            <a:ext cx="6920100" cy="4188900"/>
          </a:xfrm>
          <a:prstGeom prst="rect">
            <a:avLst/>
          </a:prstGeom>
          <a:noFill/>
          <a:ln>
            <a:noFill/>
          </a:ln>
        </p:spPr>
        <p:txBody>
          <a:bodyPr spcFirstLastPara="1" wrap="square" lIns="91425" tIns="45700" rIns="91425" bIns="45700" anchor="ctr" anchorCtr="0">
            <a:normAutofit/>
          </a:bodyPr>
          <a:lstStyle/>
          <a:p>
            <a:pPr marL="285750" lvl="0" indent="-336550" algn="l" rtl="0">
              <a:spcBef>
                <a:spcPts val="0"/>
              </a:spcBef>
              <a:spcAft>
                <a:spcPts val="0"/>
              </a:spcAft>
              <a:buSzPts val="3600"/>
              <a:buChar char="•"/>
            </a:pPr>
            <a:r>
              <a:rPr lang="en-US" sz="3600">
                <a:latin typeface="Arial"/>
                <a:ea typeface="Arial"/>
                <a:cs typeface="Arial"/>
                <a:sym typeface="Arial"/>
              </a:rPr>
              <a:t>Current Middle School is Failing – in need of critical repairs</a:t>
            </a:r>
            <a:endParaRPr sz="2800"/>
          </a:p>
          <a:p>
            <a:pPr marL="285750" lvl="0" indent="-336550" algn="l" rtl="0">
              <a:spcBef>
                <a:spcPts val="1160"/>
              </a:spcBef>
              <a:spcAft>
                <a:spcPts val="0"/>
              </a:spcAft>
              <a:buSzPts val="3600"/>
              <a:buChar char="•"/>
            </a:pPr>
            <a:r>
              <a:rPr lang="en-US" sz="3600">
                <a:latin typeface="Arial"/>
                <a:ea typeface="Arial"/>
                <a:cs typeface="Arial"/>
                <a:sym typeface="Arial"/>
              </a:rPr>
              <a:t>Serious Security Concerns</a:t>
            </a:r>
            <a:endParaRPr sz="2800"/>
          </a:p>
          <a:p>
            <a:pPr marL="285750" lvl="0" indent="-336550" algn="l" rtl="0">
              <a:spcBef>
                <a:spcPts val="1160"/>
              </a:spcBef>
              <a:spcAft>
                <a:spcPts val="0"/>
              </a:spcAft>
              <a:buSzPts val="3600"/>
              <a:buChar char="•"/>
            </a:pPr>
            <a:r>
              <a:rPr lang="en-US" sz="3600">
                <a:latin typeface="Arial"/>
                <a:ea typeface="Arial"/>
                <a:cs typeface="Arial"/>
                <a:sym typeface="Arial"/>
              </a:rPr>
              <a:t>Lack of learning space - overcrowded</a:t>
            </a:r>
            <a:endParaRPr sz="2800"/>
          </a:p>
        </p:txBody>
      </p:sp>
      <p:pic>
        <p:nvPicPr>
          <p:cNvPr id="157" name="Google Shape;157;g2c2833b70fa_1_0"/>
          <p:cNvPicPr preferRelativeResize="0"/>
          <p:nvPr/>
        </p:nvPicPr>
        <p:blipFill rotWithShape="1">
          <a:blip r:embed="rId4">
            <a:alphaModFix/>
          </a:blip>
          <a:srcRect/>
          <a:stretch/>
        </p:blipFill>
        <p:spPr>
          <a:xfrm>
            <a:off x="8478671" y="1886463"/>
            <a:ext cx="3029973" cy="45843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4"/>
          <p:cNvPicPr preferRelativeResize="0">
            <a:picLocks noGrp="1"/>
          </p:cNvPicPr>
          <p:nvPr>
            <p:ph type="body" idx="1"/>
          </p:nvPr>
        </p:nvPicPr>
        <p:blipFill rotWithShape="1">
          <a:blip r:embed="rId3">
            <a:alphaModFix/>
          </a:blip>
          <a:srcRect/>
          <a:stretch/>
        </p:blipFill>
        <p:spPr>
          <a:xfrm>
            <a:off x="110150" y="184790"/>
            <a:ext cx="2847900" cy="3057600"/>
          </a:xfrm>
          <a:prstGeom prst="rect">
            <a:avLst/>
          </a:prstGeom>
          <a:noFill/>
          <a:ln>
            <a:noFill/>
          </a:ln>
        </p:spPr>
      </p:pic>
      <p:pic>
        <p:nvPicPr>
          <p:cNvPr id="164" name="Google Shape;164;p4"/>
          <p:cNvPicPr preferRelativeResize="0"/>
          <p:nvPr/>
        </p:nvPicPr>
        <p:blipFill rotWithShape="1">
          <a:blip r:embed="rId4">
            <a:alphaModFix/>
          </a:blip>
          <a:srcRect l="8102" r="28044" b="38548"/>
          <a:stretch/>
        </p:blipFill>
        <p:spPr>
          <a:xfrm>
            <a:off x="8353300" y="3773700"/>
            <a:ext cx="3813550" cy="2736976"/>
          </a:xfrm>
          <a:prstGeom prst="rect">
            <a:avLst/>
          </a:prstGeom>
          <a:noFill/>
          <a:ln>
            <a:noFill/>
          </a:ln>
        </p:spPr>
      </p:pic>
      <p:pic>
        <p:nvPicPr>
          <p:cNvPr id="165" name="Google Shape;165;p4"/>
          <p:cNvPicPr preferRelativeResize="0"/>
          <p:nvPr/>
        </p:nvPicPr>
        <p:blipFill>
          <a:blip r:embed="rId5">
            <a:alphaModFix/>
          </a:blip>
          <a:stretch>
            <a:fillRect/>
          </a:stretch>
        </p:blipFill>
        <p:spPr>
          <a:xfrm>
            <a:off x="2958050" y="184800"/>
            <a:ext cx="4604416" cy="3057600"/>
          </a:xfrm>
          <a:prstGeom prst="rect">
            <a:avLst/>
          </a:prstGeom>
          <a:noFill/>
          <a:ln>
            <a:noFill/>
          </a:ln>
        </p:spPr>
      </p:pic>
      <p:pic>
        <p:nvPicPr>
          <p:cNvPr id="166" name="Google Shape;166;p4"/>
          <p:cNvPicPr preferRelativeResize="0"/>
          <p:nvPr/>
        </p:nvPicPr>
        <p:blipFill>
          <a:blip r:embed="rId6">
            <a:alphaModFix/>
          </a:blip>
          <a:stretch>
            <a:fillRect/>
          </a:stretch>
        </p:blipFill>
        <p:spPr>
          <a:xfrm>
            <a:off x="110150" y="3773698"/>
            <a:ext cx="4121574" cy="2736976"/>
          </a:xfrm>
          <a:prstGeom prst="rect">
            <a:avLst/>
          </a:prstGeom>
          <a:noFill/>
          <a:ln>
            <a:noFill/>
          </a:ln>
        </p:spPr>
      </p:pic>
      <p:pic>
        <p:nvPicPr>
          <p:cNvPr id="167" name="Google Shape;167;p4"/>
          <p:cNvPicPr preferRelativeResize="0"/>
          <p:nvPr/>
        </p:nvPicPr>
        <p:blipFill>
          <a:blip r:embed="rId7">
            <a:alphaModFix/>
          </a:blip>
          <a:stretch>
            <a:fillRect/>
          </a:stretch>
        </p:blipFill>
        <p:spPr>
          <a:xfrm>
            <a:off x="7562475" y="184800"/>
            <a:ext cx="4604380" cy="3057600"/>
          </a:xfrm>
          <a:prstGeom prst="rect">
            <a:avLst/>
          </a:prstGeom>
          <a:noFill/>
          <a:ln>
            <a:noFill/>
          </a:ln>
        </p:spPr>
      </p:pic>
      <p:pic>
        <p:nvPicPr>
          <p:cNvPr id="168" name="Google Shape;168;p4"/>
          <p:cNvPicPr preferRelativeResize="0"/>
          <p:nvPr/>
        </p:nvPicPr>
        <p:blipFill>
          <a:blip r:embed="rId8">
            <a:alphaModFix/>
          </a:blip>
          <a:stretch>
            <a:fillRect/>
          </a:stretch>
        </p:blipFill>
        <p:spPr>
          <a:xfrm>
            <a:off x="4231725" y="3773705"/>
            <a:ext cx="4121569" cy="2736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g2c2833b70fa_1_31"/>
          <p:cNvSpPr txBox="1">
            <a:spLocks noGrp="1"/>
          </p:cNvSpPr>
          <p:nvPr>
            <p:ph type="title"/>
          </p:nvPr>
        </p:nvSpPr>
        <p:spPr>
          <a:xfrm>
            <a:off x="385550" y="245075"/>
            <a:ext cx="11262600" cy="1565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3600"/>
              <a:buFont typeface="Century Gothic"/>
              <a:buNone/>
            </a:pPr>
            <a:r>
              <a:rPr lang="en-US" sz="4700" b="1"/>
              <a:t>WHAT WILL A NEW MIDDLE SCHOOL MEAN FOR MOLALLA KIDS?</a:t>
            </a:r>
            <a:endParaRPr sz="4300"/>
          </a:p>
        </p:txBody>
      </p:sp>
      <p:sp>
        <p:nvSpPr>
          <p:cNvPr id="175" name="Google Shape;175;g2c2833b70fa_1_31"/>
          <p:cNvSpPr txBox="1">
            <a:spLocks noGrp="1"/>
          </p:cNvSpPr>
          <p:nvPr>
            <p:ph type="body" idx="1"/>
          </p:nvPr>
        </p:nvSpPr>
        <p:spPr>
          <a:xfrm>
            <a:off x="1922875" y="1810775"/>
            <a:ext cx="9209100" cy="4893300"/>
          </a:xfrm>
          <a:prstGeom prst="rect">
            <a:avLst/>
          </a:prstGeom>
          <a:noFill/>
          <a:ln>
            <a:noFill/>
          </a:ln>
        </p:spPr>
        <p:txBody>
          <a:bodyPr spcFirstLastPara="1" wrap="square" lIns="91425" tIns="45700" rIns="91425" bIns="45700" anchor="ctr" anchorCtr="0">
            <a:normAutofit fontScale="40000" lnSpcReduction="20000"/>
          </a:bodyPr>
          <a:lstStyle/>
          <a:p>
            <a:pPr marL="0" lvl="0" indent="0" algn="l" rtl="0">
              <a:lnSpc>
                <a:spcPct val="115000"/>
              </a:lnSpc>
              <a:spcBef>
                <a:spcPts val="1200"/>
              </a:spcBef>
              <a:spcAft>
                <a:spcPts val="0"/>
              </a:spcAft>
              <a:buNone/>
            </a:pPr>
            <a:r>
              <a:rPr lang="en-US" sz="3250" b="1" cap="none">
                <a:latin typeface="Arial"/>
                <a:ea typeface="Arial"/>
                <a:cs typeface="Arial"/>
                <a:sym typeface="Arial"/>
              </a:rPr>
              <a:t>Rebuild Molalla River Middle School on same site</a:t>
            </a:r>
            <a:endParaRPr sz="3250" b="1" cap="none">
              <a:latin typeface="Arial"/>
              <a:ea typeface="Arial"/>
              <a:cs typeface="Arial"/>
              <a:sym typeface="Arial"/>
            </a:endParaRPr>
          </a:p>
          <a:p>
            <a:pPr marL="457200" lvl="0" indent="-311150" algn="l" rtl="0">
              <a:lnSpc>
                <a:spcPct val="115000"/>
              </a:lnSpc>
              <a:spcBef>
                <a:spcPts val="1200"/>
              </a:spcBef>
              <a:spcAft>
                <a:spcPts val="0"/>
              </a:spcAft>
              <a:buClr>
                <a:schemeClr val="lt1"/>
              </a:buClr>
              <a:buSzPct val="100000"/>
              <a:buChar char="●"/>
            </a:pPr>
            <a:r>
              <a:rPr lang="en-US" sz="3250" cap="none">
                <a:latin typeface="Arial"/>
                <a:ea typeface="Arial"/>
                <a:cs typeface="Arial"/>
                <a:sym typeface="Arial"/>
              </a:rPr>
              <a:t>New construction on north side of Middle School property</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Rebuild to serve 700 students</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2022-2023 Middle School enrollment is approximately 540 students; rebuild would allow for growth of 160 students</a:t>
            </a:r>
            <a:endParaRPr sz="3250" cap="none">
              <a:latin typeface="Arial"/>
              <a:ea typeface="Arial"/>
              <a:cs typeface="Arial"/>
              <a:sym typeface="Arial"/>
            </a:endParaRPr>
          </a:p>
          <a:p>
            <a:pPr marL="0" lvl="0" indent="0" algn="l" rtl="0">
              <a:lnSpc>
                <a:spcPct val="115000"/>
              </a:lnSpc>
              <a:spcBef>
                <a:spcPts val="1200"/>
              </a:spcBef>
              <a:spcAft>
                <a:spcPts val="0"/>
              </a:spcAft>
              <a:buNone/>
            </a:pPr>
            <a:r>
              <a:rPr lang="en-US" sz="3250" b="1" cap="none">
                <a:latin typeface="Arial"/>
                <a:ea typeface="Arial"/>
                <a:cs typeface="Arial"/>
                <a:sym typeface="Arial"/>
              </a:rPr>
              <a:t>115,000 square foot school rebuild includes:</a:t>
            </a:r>
            <a:endParaRPr sz="3250" b="1" cap="none">
              <a:latin typeface="Arial"/>
              <a:ea typeface="Arial"/>
              <a:cs typeface="Arial"/>
              <a:sym typeface="Arial"/>
            </a:endParaRPr>
          </a:p>
          <a:p>
            <a:pPr marL="457200" lvl="0" indent="-311150" algn="l" rtl="0">
              <a:lnSpc>
                <a:spcPct val="115000"/>
              </a:lnSpc>
              <a:spcBef>
                <a:spcPts val="1200"/>
              </a:spcBef>
              <a:spcAft>
                <a:spcPts val="0"/>
              </a:spcAft>
              <a:buClr>
                <a:schemeClr val="lt1"/>
              </a:buClr>
              <a:buSzPct val="100000"/>
              <a:buChar char="●"/>
            </a:pPr>
            <a:r>
              <a:rPr lang="en-US" sz="3250" cap="none">
                <a:latin typeface="Arial"/>
                <a:ea typeface="Arial"/>
                <a:cs typeface="Arial"/>
                <a:sym typeface="Arial"/>
              </a:rPr>
              <a:t>One learning neighborhood per grade level (6th, 7th, and 8th grades – 3 total)</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Life Skills and Behavioral Program Support</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Support for multiple Career Technical Education (CTE) pathways</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Black Box Theatre for Drama/Media Production</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Music and Choir Rooms with shared practice/ensemble</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Main Gym (2 courts) suitable for full student body assemblies, bleacher seating for 700</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Auxiliary Gym (1 court)</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Secure courtyard, outdoor dining, covered play</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3 baseball diamonds</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Soccer Field</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Irrigation for athletic fields</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Drop-off and bus loops and parking</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Meets current ADA accessibility requirements, energy code, and fire code</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Secure entry and perimeter, security cameras, and communication devices for student safety</a:t>
            </a:r>
            <a:endParaRPr sz="3250" cap="none">
              <a:latin typeface="Arial"/>
              <a:ea typeface="Arial"/>
              <a:cs typeface="Arial"/>
              <a:sym typeface="Arial"/>
            </a:endParaRPr>
          </a:p>
          <a:p>
            <a:pPr marL="457200" lvl="0" indent="-311150" algn="l" rtl="0">
              <a:lnSpc>
                <a:spcPct val="115000"/>
              </a:lnSpc>
              <a:spcBef>
                <a:spcPts val="0"/>
              </a:spcBef>
              <a:spcAft>
                <a:spcPts val="0"/>
              </a:spcAft>
              <a:buClr>
                <a:schemeClr val="lt1"/>
              </a:buClr>
              <a:buSzPct val="100000"/>
              <a:buChar char="●"/>
            </a:pPr>
            <a:r>
              <a:rPr lang="en-US" sz="3250" cap="none">
                <a:latin typeface="Arial"/>
                <a:ea typeface="Arial"/>
                <a:cs typeface="Arial"/>
                <a:sym typeface="Arial"/>
              </a:rPr>
              <a:t>Abate hazardous material and demolish existing Middle School buildings</a:t>
            </a:r>
            <a:endParaRPr sz="3250" cap="none">
              <a:latin typeface="Arial"/>
              <a:ea typeface="Arial"/>
              <a:cs typeface="Arial"/>
              <a:sym typeface="Arial"/>
            </a:endParaRPr>
          </a:p>
          <a:p>
            <a:pPr marL="285750" lvl="0" indent="0" algn="l" rtl="0">
              <a:spcBef>
                <a:spcPts val="1200"/>
              </a:spcBef>
              <a:spcAft>
                <a:spcPts val="0"/>
              </a:spcAft>
              <a:buNone/>
            </a:pPr>
            <a:endParaRPr sz="36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311921" y="177325"/>
            <a:ext cx="6627900" cy="1905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3200"/>
              <a:buFont typeface="Century Gothic"/>
              <a:buNone/>
            </a:pPr>
            <a:r>
              <a:rPr lang="en-US" sz="5500" b="1" dirty="0"/>
              <a:t>WHAT’S THE COST?</a:t>
            </a:r>
            <a:endParaRPr sz="5500" dirty="0"/>
          </a:p>
        </p:txBody>
      </p:sp>
      <p:sp>
        <p:nvSpPr>
          <p:cNvPr id="181" name="Google Shape;181;p5"/>
          <p:cNvSpPr txBox="1">
            <a:spLocks noGrp="1"/>
          </p:cNvSpPr>
          <p:nvPr>
            <p:ph type="body" idx="1"/>
          </p:nvPr>
        </p:nvSpPr>
        <p:spPr>
          <a:xfrm>
            <a:off x="443951" y="1633491"/>
            <a:ext cx="7634730" cy="5224484"/>
          </a:xfrm>
          <a:prstGeom prst="rect">
            <a:avLst/>
          </a:prstGeom>
          <a:noFill/>
          <a:ln>
            <a:noFill/>
          </a:ln>
        </p:spPr>
        <p:txBody>
          <a:bodyPr spcFirstLastPara="1" wrap="square" lIns="91425" tIns="45700" rIns="91425" bIns="45700" anchor="ctr" anchorCtr="0">
            <a:noAutofit/>
          </a:bodyPr>
          <a:lstStyle/>
          <a:p>
            <a:pPr marL="285750" lvl="0" indent="-311150" algn="l" rtl="0">
              <a:spcBef>
                <a:spcPts val="0"/>
              </a:spcBef>
              <a:spcAft>
                <a:spcPts val="0"/>
              </a:spcAft>
              <a:buSzPts val="3200"/>
              <a:buChar char="•"/>
            </a:pPr>
            <a:r>
              <a:rPr lang="en-US" sz="2800" dirty="0">
                <a:latin typeface="Arial"/>
                <a:ea typeface="Arial"/>
                <a:cs typeface="Arial"/>
                <a:sym typeface="Arial"/>
              </a:rPr>
              <a:t>$77 million General Obligation Bond</a:t>
            </a:r>
            <a:endParaRPr sz="2800" dirty="0"/>
          </a:p>
          <a:p>
            <a:pPr marL="285750" lvl="0" indent="-311150" algn="l" rtl="0">
              <a:spcBef>
                <a:spcPts val="1160"/>
              </a:spcBef>
              <a:spcAft>
                <a:spcPts val="0"/>
              </a:spcAft>
              <a:buSzPts val="3200"/>
              <a:buChar char="•"/>
            </a:pPr>
            <a:r>
              <a:rPr lang="en-US" sz="2800" dirty="0">
                <a:latin typeface="Arial"/>
                <a:ea typeface="Arial"/>
                <a:cs typeface="Arial"/>
                <a:sym typeface="Arial"/>
              </a:rPr>
              <a:t>Rebuild on the same site as the current middle school, but adding capacity</a:t>
            </a:r>
            <a:endParaRPr sz="2800" dirty="0"/>
          </a:p>
          <a:p>
            <a:pPr marL="285750" lvl="0" indent="-311150" algn="l" rtl="0">
              <a:spcBef>
                <a:spcPts val="1160"/>
              </a:spcBef>
              <a:spcAft>
                <a:spcPts val="0"/>
              </a:spcAft>
              <a:buSzPts val="3200"/>
              <a:buChar char="•"/>
            </a:pPr>
            <a:r>
              <a:rPr lang="en-US" sz="2800" dirty="0">
                <a:latin typeface="Arial"/>
                <a:ea typeface="Arial"/>
                <a:cs typeface="Arial"/>
                <a:sym typeface="Arial"/>
              </a:rPr>
              <a:t>$1.55 per $1,000 of assessed value</a:t>
            </a:r>
            <a:endParaRPr sz="2800" dirty="0"/>
          </a:p>
          <a:p>
            <a:pPr marL="285750" lvl="0" indent="-311150" algn="l" rtl="0">
              <a:spcBef>
                <a:spcPts val="1160"/>
              </a:spcBef>
              <a:spcAft>
                <a:spcPts val="0"/>
              </a:spcAft>
              <a:buSzPts val="3200"/>
              <a:buChar char="•"/>
            </a:pPr>
            <a:r>
              <a:rPr lang="en-US" sz="2800" dirty="0">
                <a:latin typeface="Arial"/>
                <a:ea typeface="Arial"/>
                <a:cs typeface="Arial"/>
                <a:sym typeface="Arial"/>
              </a:rPr>
              <a:t>Molalla’s average assessed value for homes is around $200,000 which would be an estimate of $36 per month </a:t>
            </a:r>
            <a:endParaRPr sz="2800" dirty="0"/>
          </a:p>
        </p:txBody>
      </p:sp>
      <p:pic>
        <p:nvPicPr>
          <p:cNvPr id="182" name="Google Shape;182;p5"/>
          <p:cNvPicPr preferRelativeResize="0"/>
          <p:nvPr/>
        </p:nvPicPr>
        <p:blipFill rotWithShape="1">
          <a:blip r:embed="rId3">
            <a:alphaModFix/>
          </a:blip>
          <a:srcRect/>
          <a:stretch/>
        </p:blipFill>
        <p:spPr>
          <a:xfrm>
            <a:off x="7376300" y="522525"/>
            <a:ext cx="4678526" cy="1990875"/>
          </a:xfrm>
          <a:prstGeom prst="rect">
            <a:avLst/>
          </a:prstGeom>
          <a:noFill/>
          <a:ln>
            <a:noFill/>
          </a:ln>
        </p:spPr>
      </p:pic>
      <p:pic>
        <p:nvPicPr>
          <p:cNvPr id="183" name="Google Shape;183;p5"/>
          <p:cNvPicPr preferRelativeResize="0"/>
          <p:nvPr/>
        </p:nvPicPr>
        <p:blipFill rotWithShape="1">
          <a:blip r:embed="rId4">
            <a:alphaModFix/>
          </a:blip>
          <a:srcRect l="7769" r="39020" b="42267"/>
          <a:stretch/>
        </p:blipFill>
        <p:spPr>
          <a:xfrm>
            <a:off x="7898150" y="2637537"/>
            <a:ext cx="3634826" cy="1582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6"/>
          <p:cNvSpPr txBox="1">
            <a:spLocks noGrp="1"/>
          </p:cNvSpPr>
          <p:nvPr>
            <p:ph type="title"/>
          </p:nvPr>
        </p:nvSpPr>
        <p:spPr>
          <a:xfrm>
            <a:off x="3536395" y="-149333"/>
            <a:ext cx="8655600" cy="2313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3200"/>
              <a:buFont typeface="Century Gothic"/>
              <a:buNone/>
            </a:pPr>
            <a:r>
              <a:rPr lang="en-US" sz="3800" b="1"/>
              <a:t>THREE KEY REASONS TO VOTE</a:t>
            </a:r>
            <a:r>
              <a:rPr lang="en-US" sz="3800"/>
              <a:t> </a:t>
            </a:r>
            <a:r>
              <a:rPr lang="en-US" sz="6300" b="1">
                <a:solidFill>
                  <a:schemeClr val="lt1"/>
                </a:solidFill>
              </a:rPr>
              <a:t>YES</a:t>
            </a:r>
            <a:endParaRPr sz="6300"/>
          </a:p>
        </p:txBody>
      </p:sp>
      <p:grpSp>
        <p:nvGrpSpPr>
          <p:cNvPr id="190" name="Google Shape;190;p6"/>
          <p:cNvGrpSpPr/>
          <p:nvPr/>
        </p:nvGrpSpPr>
        <p:grpSpPr>
          <a:xfrm>
            <a:off x="4322755" y="2032873"/>
            <a:ext cx="6564765" cy="4441153"/>
            <a:chOff x="1304510" y="16"/>
            <a:chExt cx="5936666" cy="3806920"/>
          </a:xfrm>
        </p:grpSpPr>
        <p:sp>
          <p:nvSpPr>
            <p:cNvPr id="191" name="Google Shape;191;p6"/>
            <p:cNvSpPr/>
            <p:nvPr/>
          </p:nvSpPr>
          <p:spPr>
            <a:xfrm>
              <a:off x="3964893" y="752950"/>
              <a:ext cx="581701" cy="91440"/>
            </a:xfrm>
            <a:custGeom>
              <a:avLst/>
              <a:gdLst/>
              <a:ahLst/>
              <a:cxnLst/>
              <a:rect l="l" t="t" r="r" b="b"/>
              <a:pathLst>
                <a:path w="120000" h="120000" extrusionOk="0">
                  <a:moveTo>
                    <a:pt x="0" y="60000"/>
                  </a:moveTo>
                  <a:lnTo>
                    <a:pt x="120000" y="60000"/>
                  </a:lnTo>
                </a:path>
              </a:pathLst>
            </a:custGeom>
            <a:noFill/>
            <a:ln w="9525" cap="rnd" cmpd="sng">
              <a:solidFill>
                <a:srgbClr val="47BB7D"/>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txBox="1"/>
            <p:nvPr/>
          </p:nvSpPr>
          <p:spPr>
            <a:xfrm>
              <a:off x="4240436" y="795609"/>
              <a:ext cx="30615" cy="61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endParaRPr sz="2000" b="0" i="0" u="none" strike="noStrike" cap="none">
                <a:solidFill>
                  <a:schemeClr val="lt1"/>
                </a:solidFill>
                <a:latin typeface="Century Gothic"/>
                <a:ea typeface="Century Gothic"/>
                <a:cs typeface="Century Gothic"/>
                <a:sym typeface="Century Gothic"/>
              </a:endParaRPr>
            </a:p>
          </p:txBody>
        </p:sp>
        <p:sp>
          <p:nvSpPr>
            <p:cNvPr id="193" name="Google Shape;193;p6"/>
            <p:cNvSpPr/>
            <p:nvPr/>
          </p:nvSpPr>
          <p:spPr>
            <a:xfrm>
              <a:off x="1304510" y="16"/>
              <a:ext cx="2662182" cy="1597309"/>
            </a:xfrm>
            <a:prstGeom prst="rect">
              <a:avLst/>
            </a:prstGeom>
            <a:solidFill>
              <a:srgbClr val="47BB7D"/>
            </a:solidFill>
            <a:ln w="2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txBox="1"/>
            <p:nvPr/>
          </p:nvSpPr>
          <p:spPr>
            <a:xfrm>
              <a:off x="1304510" y="16"/>
              <a:ext cx="2662182" cy="1597309"/>
            </a:xfrm>
            <a:prstGeom prst="rect">
              <a:avLst/>
            </a:prstGeom>
            <a:noFill/>
            <a:ln>
              <a:noFill/>
            </a:ln>
          </p:spPr>
          <p:txBody>
            <a:bodyPr spcFirstLastPara="1" wrap="square" lIns="130425" tIns="136925" rIns="130425" bIns="1369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900" b="0" i="0" u="none" strike="noStrike" cap="none">
                  <a:solidFill>
                    <a:schemeClr val="dk1"/>
                  </a:solidFill>
                  <a:latin typeface="Arial"/>
                  <a:ea typeface="Arial"/>
                  <a:cs typeface="Arial"/>
                  <a:sym typeface="Arial"/>
                </a:rPr>
                <a:t>A Safe, Secure and Healthier School</a:t>
              </a:r>
              <a:endParaRPr sz="2300"/>
            </a:p>
          </p:txBody>
        </p:sp>
        <p:sp>
          <p:nvSpPr>
            <p:cNvPr id="195" name="Google Shape;195;p6"/>
            <p:cNvSpPr/>
            <p:nvPr/>
          </p:nvSpPr>
          <p:spPr>
            <a:xfrm>
              <a:off x="2635602" y="1595525"/>
              <a:ext cx="3274483" cy="581701"/>
            </a:xfrm>
            <a:custGeom>
              <a:avLst/>
              <a:gdLst/>
              <a:ahLst/>
              <a:cxnLst/>
              <a:rect l="l" t="t" r="r" b="b"/>
              <a:pathLst>
                <a:path w="120000" h="120000" extrusionOk="0">
                  <a:moveTo>
                    <a:pt x="120000" y="0"/>
                  </a:moveTo>
                  <a:lnTo>
                    <a:pt x="120000" y="63527"/>
                  </a:lnTo>
                  <a:lnTo>
                    <a:pt x="0" y="63527"/>
                  </a:lnTo>
                  <a:lnTo>
                    <a:pt x="0" y="120000"/>
                  </a:lnTo>
                </a:path>
              </a:pathLst>
            </a:custGeom>
            <a:noFill/>
            <a:ln w="9525" cap="rnd" cmpd="sng">
              <a:solidFill>
                <a:srgbClr val="96CC4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txBox="1"/>
            <p:nvPr/>
          </p:nvSpPr>
          <p:spPr>
            <a:xfrm>
              <a:off x="4189563" y="1883314"/>
              <a:ext cx="166561" cy="61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2000"/>
                <a:buFont typeface="Century Gothic"/>
                <a:buNone/>
              </a:pPr>
              <a:endParaRPr sz="2000" b="0" i="0" u="none" strike="noStrike" cap="none">
                <a:solidFill>
                  <a:schemeClr val="lt1"/>
                </a:solidFill>
                <a:latin typeface="Century Gothic"/>
                <a:ea typeface="Century Gothic"/>
                <a:cs typeface="Century Gothic"/>
                <a:sym typeface="Century Gothic"/>
              </a:endParaRPr>
            </a:p>
          </p:txBody>
        </p:sp>
        <p:sp>
          <p:nvSpPr>
            <p:cNvPr id="197" name="Google Shape;197;p6"/>
            <p:cNvSpPr/>
            <p:nvPr/>
          </p:nvSpPr>
          <p:spPr>
            <a:xfrm>
              <a:off x="4578994" y="16"/>
              <a:ext cx="2662182" cy="1597309"/>
            </a:xfrm>
            <a:prstGeom prst="rect">
              <a:avLst/>
            </a:prstGeom>
            <a:solidFill>
              <a:srgbClr val="96CC49"/>
            </a:solidFill>
            <a:ln w="2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txBox="1"/>
            <p:nvPr/>
          </p:nvSpPr>
          <p:spPr>
            <a:xfrm>
              <a:off x="4578994" y="16"/>
              <a:ext cx="2662182" cy="1597309"/>
            </a:xfrm>
            <a:prstGeom prst="rect">
              <a:avLst/>
            </a:prstGeom>
            <a:noFill/>
            <a:ln>
              <a:noFill/>
            </a:ln>
          </p:spPr>
          <p:txBody>
            <a:bodyPr spcFirstLastPara="1" wrap="square" lIns="130425" tIns="136925" rIns="130425" bIns="1369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3000" b="0" i="0" u="none" strike="noStrike" cap="none">
                  <a:solidFill>
                    <a:schemeClr val="dk1"/>
                  </a:solidFill>
                  <a:latin typeface="Arial"/>
                  <a:ea typeface="Arial"/>
                  <a:cs typeface="Arial"/>
                  <a:sym typeface="Arial"/>
                </a:rPr>
                <a:t>Better Opportunities for Our Kids</a:t>
              </a:r>
              <a:endParaRPr sz="2400"/>
            </a:p>
          </p:txBody>
        </p:sp>
        <p:sp>
          <p:nvSpPr>
            <p:cNvPr id="199" name="Google Shape;199;p6"/>
            <p:cNvSpPr/>
            <p:nvPr/>
          </p:nvSpPr>
          <p:spPr>
            <a:xfrm>
              <a:off x="1304510" y="2209627"/>
              <a:ext cx="2662182" cy="1597309"/>
            </a:xfrm>
            <a:prstGeom prst="rect">
              <a:avLst/>
            </a:prstGeom>
            <a:solidFill>
              <a:schemeClr val="accent1"/>
            </a:solidFill>
            <a:ln w="2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txBox="1"/>
            <p:nvPr/>
          </p:nvSpPr>
          <p:spPr>
            <a:xfrm>
              <a:off x="1304510" y="2209627"/>
              <a:ext cx="2662182" cy="1597309"/>
            </a:xfrm>
            <a:prstGeom prst="rect">
              <a:avLst/>
            </a:prstGeom>
            <a:noFill/>
            <a:ln>
              <a:noFill/>
            </a:ln>
          </p:spPr>
          <p:txBody>
            <a:bodyPr spcFirstLastPara="1" wrap="square" lIns="130425" tIns="136925" rIns="130425" bIns="136925" anchor="ctr" anchorCtr="0">
              <a:noAutofit/>
            </a:bodyPr>
            <a:lstStyle/>
            <a:p>
              <a:pPr marL="0" lvl="0" indent="0" algn="ctr" rtl="0">
                <a:lnSpc>
                  <a:spcPct val="90000"/>
                </a:lnSpc>
                <a:spcBef>
                  <a:spcPts val="0"/>
                </a:spcBef>
                <a:spcAft>
                  <a:spcPts val="0"/>
                </a:spcAft>
                <a:buClr>
                  <a:schemeClr val="dk1"/>
                </a:buClr>
                <a:buSzPts val="2000"/>
                <a:buFont typeface="Arial"/>
                <a:buNone/>
              </a:pPr>
              <a:endParaRPr/>
            </a:p>
            <a:p>
              <a:pPr marL="0" marR="0" lvl="0" indent="0" algn="ctr" rtl="0">
                <a:lnSpc>
                  <a:spcPct val="90000"/>
                </a:lnSpc>
                <a:spcBef>
                  <a:spcPts val="0"/>
                </a:spcBef>
                <a:spcAft>
                  <a:spcPts val="0"/>
                </a:spcAft>
                <a:buClr>
                  <a:schemeClr val="dk1"/>
                </a:buClr>
                <a:buSzPts val="2000"/>
                <a:buFont typeface="Arial"/>
                <a:buNone/>
              </a:pPr>
              <a:r>
                <a:rPr lang="en-US" sz="3200" b="0" i="0" u="none" strike="noStrike" cap="none">
                  <a:solidFill>
                    <a:schemeClr val="dk1"/>
                  </a:solidFill>
                  <a:latin typeface="Arial"/>
                  <a:ea typeface="Arial"/>
                  <a:cs typeface="Arial"/>
                  <a:sym typeface="Arial"/>
                </a:rPr>
                <a:t>Right Fit, Right Time for Molalla</a:t>
              </a:r>
              <a:endParaRPr sz="2600"/>
            </a:p>
          </p:txBody>
        </p:sp>
      </p:grpSp>
      <p:pic>
        <p:nvPicPr>
          <p:cNvPr id="201" name="Google Shape;201;p6" descr="Students observing science experiment"/>
          <p:cNvPicPr preferRelativeResize="0"/>
          <p:nvPr/>
        </p:nvPicPr>
        <p:blipFill rotWithShape="1">
          <a:blip r:embed="rId4">
            <a:alphaModFix/>
          </a:blip>
          <a:srcRect/>
          <a:stretch/>
        </p:blipFill>
        <p:spPr>
          <a:xfrm>
            <a:off x="182880" y="201167"/>
            <a:ext cx="3353515" cy="2738556"/>
          </a:xfrm>
          <a:prstGeom prst="rect">
            <a:avLst/>
          </a:prstGeom>
          <a:noFill/>
          <a:ln>
            <a:noFill/>
          </a:ln>
        </p:spPr>
      </p:pic>
      <p:pic>
        <p:nvPicPr>
          <p:cNvPr id="202" name="Google Shape;202;p6" descr="student wearing goggles pouring something into a beaker"/>
          <p:cNvPicPr preferRelativeResize="0"/>
          <p:nvPr/>
        </p:nvPicPr>
        <p:blipFill rotWithShape="1">
          <a:blip r:embed="rId5">
            <a:alphaModFix/>
          </a:blip>
          <a:srcRect/>
          <a:stretch/>
        </p:blipFill>
        <p:spPr>
          <a:xfrm>
            <a:off x="182880" y="3100591"/>
            <a:ext cx="3353515" cy="3556242"/>
          </a:xfrm>
          <a:prstGeom prst="rect">
            <a:avLst/>
          </a:prstGeom>
          <a:noFill/>
          <a:ln>
            <a:noFill/>
          </a:ln>
        </p:spPr>
      </p:pic>
      <p:pic>
        <p:nvPicPr>
          <p:cNvPr id="203" name="Google Shape;203;p6"/>
          <p:cNvPicPr preferRelativeResize="0"/>
          <p:nvPr/>
        </p:nvPicPr>
        <p:blipFill rotWithShape="1">
          <a:blip r:embed="rId6">
            <a:alphaModFix/>
          </a:blip>
          <a:srcRect/>
          <a:stretch/>
        </p:blipFill>
        <p:spPr>
          <a:xfrm>
            <a:off x="7692946" y="3742624"/>
            <a:ext cx="3194580" cy="31945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
        <p:nvSpPr>
          <p:cNvPr id="209" name="Google Shape;209;p8"/>
          <p:cNvSpPr txBox="1">
            <a:spLocks noGrp="1"/>
          </p:cNvSpPr>
          <p:nvPr>
            <p:ph type="title"/>
          </p:nvPr>
        </p:nvSpPr>
        <p:spPr>
          <a:xfrm>
            <a:off x="697463" y="224050"/>
            <a:ext cx="4716600" cy="1905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accent1"/>
              </a:buClr>
              <a:buSzPts val="3200"/>
              <a:buFont typeface="Century Gothic"/>
              <a:buNone/>
            </a:pPr>
            <a:r>
              <a:rPr lang="en-US" sz="4600" b="1"/>
              <a:t>WHAT IS THE ASK?</a:t>
            </a:r>
            <a:endParaRPr sz="4600"/>
          </a:p>
        </p:txBody>
      </p:sp>
      <p:sp>
        <p:nvSpPr>
          <p:cNvPr id="210" name="Google Shape;210;p8"/>
          <p:cNvSpPr/>
          <p:nvPr/>
        </p:nvSpPr>
        <p:spPr>
          <a:xfrm>
            <a:off x="6096001" y="0"/>
            <a:ext cx="6096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p8"/>
          <p:cNvSpPr/>
          <p:nvPr/>
        </p:nvSpPr>
        <p:spPr>
          <a:xfrm>
            <a:off x="10185061" y="160868"/>
            <a:ext cx="1846073" cy="2778854"/>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12" name="Google Shape;212;p8"/>
          <p:cNvSpPr/>
          <p:nvPr/>
        </p:nvSpPr>
        <p:spPr>
          <a:xfrm>
            <a:off x="6256867" y="4071410"/>
            <a:ext cx="1898121" cy="2644511"/>
          </a:xfrm>
          <a:prstGeom prst="rect">
            <a:avLst/>
          </a:prstGeom>
          <a:solidFill>
            <a:srgbClr val="31AD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13" name="Google Shape;213;p8" descr="student looking at test tube"/>
          <p:cNvPicPr preferRelativeResize="0"/>
          <p:nvPr/>
        </p:nvPicPr>
        <p:blipFill rotWithShape="1">
          <a:blip r:embed="rId4">
            <a:alphaModFix/>
          </a:blip>
          <a:srcRect t="2238" r="3" b="2"/>
          <a:stretch/>
        </p:blipFill>
        <p:spPr>
          <a:xfrm>
            <a:off x="8314455" y="3100590"/>
            <a:ext cx="3716680" cy="3615331"/>
          </a:xfrm>
          <a:prstGeom prst="rect">
            <a:avLst/>
          </a:prstGeom>
          <a:noFill/>
          <a:ln>
            <a:noFill/>
          </a:ln>
        </p:spPr>
      </p:pic>
      <p:pic>
        <p:nvPicPr>
          <p:cNvPr id="214" name="Google Shape;214;p8" descr="student looking into microscope"/>
          <p:cNvPicPr preferRelativeResize="0"/>
          <p:nvPr/>
        </p:nvPicPr>
        <p:blipFill rotWithShape="1">
          <a:blip r:embed="rId5">
            <a:alphaModFix/>
          </a:blip>
          <a:srcRect l="2244" r="-4" b="-4"/>
          <a:stretch/>
        </p:blipFill>
        <p:spPr>
          <a:xfrm>
            <a:off x="6256867" y="160867"/>
            <a:ext cx="3767328" cy="3747805"/>
          </a:xfrm>
          <a:custGeom>
            <a:avLst/>
            <a:gdLst/>
            <a:ahLst/>
            <a:cxnLst/>
            <a:rect l="l" t="t" r="r" b="b"/>
            <a:pathLst>
              <a:path w="3767328" h="3747805" extrusionOk="0">
                <a:moveTo>
                  <a:pt x="0" y="0"/>
                </a:moveTo>
                <a:lnTo>
                  <a:pt x="3767328" y="0"/>
                </a:lnTo>
                <a:lnTo>
                  <a:pt x="3767328" y="2778856"/>
                </a:lnTo>
                <a:lnTo>
                  <a:pt x="1896721" y="2778856"/>
                </a:lnTo>
                <a:lnTo>
                  <a:pt x="1896721" y="3747805"/>
                </a:lnTo>
                <a:lnTo>
                  <a:pt x="0" y="3747805"/>
                </a:lnTo>
                <a:close/>
              </a:path>
            </a:pathLst>
          </a:custGeom>
          <a:noFill/>
          <a:ln>
            <a:noFill/>
          </a:ln>
        </p:spPr>
      </p:pic>
      <p:pic>
        <p:nvPicPr>
          <p:cNvPr id="215" name="Google Shape;215;p8" descr="students observing teacher do science experiment"/>
          <p:cNvPicPr preferRelativeResize="0"/>
          <p:nvPr/>
        </p:nvPicPr>
        <p:blipFill rotWithShape="1">
          <a:blip r:embed="rId6">
            <a:alphaModFix/>
          </a:blip>
          <a:srcRect r="99" b="-2"/>
          <a:stretch/>
        </p:blipFill>
        <p:spPr>
          <a:xfrm>
            <a:off x="10185061" y="160868"/>
            <a:ext cx="1846073" cy="2778854"/>
          </a:xfrm>
          <a:prstGeom prst="rect">
            <a:avLst/>
          </a:prstGeom>
          <a:noFill/>
          <a:ln>
            <a:noFill/>
          </a:ln>
        </p:spPr>
      </p:pic>
      <p:pic>
        <p:nvPicPr>
          <p:cNvPr id="216" name="Google Shape;216;p8" descr="students raising hands"/>
          <p:cNvPicPr preferRelativeResize="0"/>
          <p:nvPr/>
        </p:nvPicPr>
        <p:blipFill rotWithShape="1">
          <a:blip r:embed="rId7">
            <a:alphaModFix/>
          </a:blip>
          <a:srcRect t="36" r="5" b="5"/>
          <a:stretch/>
        </p:blipFill>
        <p:spPr>
          <a:xfrm>
            <a:off x="6256867" y="4071410"/>
            <a:ext cx="1898121" cy="2644511"/>
          </a:xfrm>
          <a:prstGeom prst="rect">
            <a:avLst/>
          </a:prstGeom>
          <a:noFill/>
          <a:ln>
            <a:noFill/>
          </a:ln>
        </p:spPr>
      </p:pic>
      <p:grpSp>
        <p:nvGrpSpPr>
          <p:cNvPr id="217" name="Google Shape;217;p8"/>
          <p:cNvGrpSpPr/>
          <p:nvPr/>
        </p:nvGrpSpPr>
        <p:grpSpPr>
          <a:xfrm>
            <a:off x="1141413" y="2075834"/>
            <a:ext cx="4716462" cy="3714912"/>
            <a:chOff x="0" y="453"/>
            <a:chExt cx="4716462" cy="3714912"/>
          </a:xfrm>
        </p:grpSpPr>
        <p:sp>
          <p:nvSpPr>
            <p:cNvPr id="218" name="Google Shape;218;p8"/>
            <p:cNvSpPr/>
            <p:nvPr/>
          </p:nvSpPr>
          <p:spPr>
            <a:xfrm>
              <a:off x="0" y="264753"/>
              <a:ext cx="4716462" cy="599586"/>
            </a:xfrm>
            <a:prstGeom prst="roundRect">
              <a:avLst>
                <a:gd name="adj" fmla="val 10000"/>
              </a:avLst>
            </a:prstGeom>
            <a:solidFill>
              <a:srgbClr val="22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211002" y="1025207"/>
              <a:ext cx="583772" cy="583772"/>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225921" y="453"/>
              <a:ext cx="3490540" cy="10614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txBox="1"/>
            <p:nvPr/>
          </p:nvSpPr>
          <p:spPr>
            <a:xfrm>
              <a:off x="1225921" y="453"/>
              <a:ext cx="3490540" cy="1061403"/>
            </a:xfrm>
            <a:prstGeom prst="rect">
              <a:avLst/>
            </a:prstGeom>
            <a:noFill/>
            <a:ln>
              <a:noFill/>
            </a:ln>
          </p:spPr>
          <p:txBody>
            <a:bodyPr spcFirstLastPara="1" wrap="square" lIns="112325" tIns="112325" rIns="112325" bIns="112325" anchor="ctr" anchorCtr="0">
              <a:noAutofit/>
            </a:bodyPr>
            <a:lstStyle/>
            <a:p>
              <a:pPr marL="0" marR="0" lvl="0" indent="0" algn="l" rtl="0">
                <a:lnSpc>
                  <a:spcPct val="100000"/>
                </a:lnSpc>
                <a:spcBef>
                  <a:spcPts val="0"/>
                </a:spcBef>
                <a:spcAft>
                  <a:spcPts val="0"/>
                </a:spcAft>
                <a:buClr>
                  <a:schemeClr val="lt1"/>
                </a:buClr>
                <a:buSzPts val="2500"/>
                <a:buFont typeface="Century Gothic"/>
                <a:buNone/>
              </a:pPr>
              <a:r>
                <a:rPr lang="en-US" sz="2500" b="0" i="0" u="none" strike="noStrike" cap="none">
                  <a:solidFill>
                    <a:schemeClr val="lt1"/>
                  </a:solidFill>
                  <a:latin typeface="Century Gothic"/>
                  <a:ea typeface="Century Gothic"/>
                  <a:cs typeface="Century Gothic"/>
                  <a:sym typeface="Century Gothic"/>
                </a:rPr>
                <a:t>Volunteer</a:t>
              </a:r>
              <a:endParaRPr/>
            </a:p>
          </p:txBody>
        </p:sp>
        <p:sp>
          <p:nvSpPr>
            <p:cNvPr id="222" name="Google Shape;222;p8"/>
            <p:cNvSpPr/>
            <p:nvPr/>
          </p:nvSpPr>
          <p:spPr>
            <a:xfrm>
              <a:off x="0" y="1053466"/>
              <a:ext cx="4716462" cy="619870"/>
            </a:xfrm>
            <a:prstGeom prst="roundRect">
              <a:avLst>
                <a:gd name="adj" fmla="val 10000"/>
              </a:avLst>
            </a:prstGeom>
            <a:solidFill>
              <a:srgbClr val="22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247134" y="280569"/>
              <a:ext cx="583772" cy="583772"/>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202394" y="831309"/>
              <a:ext cx="3490540" cy="10614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txBox="1"/>
            <p:nvPr/>
          </p:nvSpPr>
          <p:spPr>
            <a:xfrm>
              <a:off x="1202394" y="831309"/>
              <a:ext cx="3490540" cy="1061403"/>
            </a:xfrm>
            <a:prstGeom prst="rect">
              <a:avLst/>
            </a:prstGeom>
            <a:noFill/>
            <a:ln>
              <a:noFill/>
            </a:ln>
          </p:spPr>
          <p:txBody>
            <a:bodyPr spcFirstLastPara="1" wrap="square" lIns="112325" tIns="112325" rIns="112325" bIns="112325" anchor="ctr" anchorCtr="0">
              <a:noAutofit/>
            </a:bodyPr>
            <a:lstStyle/>
            <a:p>
              <a:pPr marL="0" marR="0" lvl="0" indent="0" algn="l" rtl="0">
                <a:lnSpc>
                  <a:spcPct val="100000"/>
                </a:lnSpc>
                <a:spcBef>
                  <a:spcPts val="0"/>
                </a:spcBef>
                <a:spcAft>
                  <a:spcPts val="0"/>
                </a:spcAft>
                <a:buClr>
                  <a:schemeClr val="lt1"/>
                </a:buClr>
                <a:buSzPts val="2500"/>
                <a:buFont typeface="Century Gothic"/>
                <a:buNone/>
              </a:pPr>
              <a:r>
                <a:rPr lang="en-US" sz="2500" b="0" i="0" u="none" strike="noStrike" cap="none">
                  <a:solidFill>
                    <a:schemeClr val="lt1"/>
                  </a:solidFill>
                  <a:latin typeface="Century Gothic"/>
                  <a:ea typeface="Century Gothic"/>
                  <a:cs typeface="Century Gothic"/>
                  <a:sym typeface="Century Gothic"/>
                </a:rPr>
                <a:t>Endorse</a:t>
              </a:r>
              <a:endParaRPr/>
            </a:p>
          </p:txBody>
        </p:sp>
        <p:sp>
          <p:nvSpPr>
            <p:cNvPr id="226" name="Google Shape;226;p8"/>
            <p:cNvSpPr/>
            <p:nvPr/>
          </p:nvSpPr>
          <p:spPr>
            <a:xfrm>
              <a:off x="0" y="2825390"/>
              <a:ext cx="4716462" cy="718549"/>
            </a:xfrm>
            <a:prstGeom prst="roundRect">
              <a:avLst>
                <a:gd name="adj" fmla="val 10000"/>
              </a:avLst>
            </a:prstGeom>
            <a:solidFill>
              <a:srgbClr val="229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21074" y="2892778"/>
              <a:ext cx="583772" cy="583772"/>
            </a:xfrm>
            <a:prstGeom prst="rect">
              <a:avLst/>
            </a:prstGeom>
            <a:blipFill rotWithShape="1">
              <a:blip r:embed="rId10">
                <a:alphaModFix/>
              </a:blip>
              <a:stretch>
                <a:fillRect l="-8999" r="-899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1225921" y="2653962"/>
              <a:ext cx="3490540" cy="10614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txBox="1"/>
            <p:nvPr/>
          </p:nvSpPr>
          <p:spPr>
            <a:xfrm>
              <a:off x="1225921" y="2653962"/>
              <a:ext cx="3490540" cy="1061403"/>
            </a:xfrm>
            <a:prstGeom prst="rect">
              <a:avLst/>
            </a:prstGeom>
            <a:noFill/>
            <a:ln>
              <a:noFill/>
            </a:ln>
          </p:spPr>
          <p:txBody>
            <a:bodyPr spcFirstLastPara="1" wrap="square" lIns="112325" tIns="112325" rIns="112325" bIns="112325" anchor="ctr" anchorCtr="0">
              <a:noAutofit/>
            </a:bodyPr>
            <a:lstStyle/>
            <a:p>
              <a:pPr marL="0" marR="0" lvl="0" indent="0" algn="l" rtl="0">
                <a:lnSpc>
                  <a:spcPct val="100000"/>
                </a:lnSpc>
                <a:spcBef>
                  <a:spcPts val="0"/>
                </a:spcBef>
                <a:spcAft>
                  <a:spcPts val="0"/>
                </a:spcAft>
                <a:buClr>
                  <a:schemeClr val="lt1"/>
                </a:buClr>
                <a:buSzPts val="2500"/>
                <a:buFont typeface="Century Gothic"/>
                <a:buNone/>
              </a:pPr>
              <a:r>
                <a:rPr lang="en-US" sz="2500" b="0" i="0" u="none" strike="noStrike" cap="none">
                  <a:solidFill>
                    <a:schemeClr val="lt1"/>
                  </a:solidFill>
                  <a:latin typeface="Century Gothic"/>
                  <a:ea typeface="Century Gothic"/>
                  <a:cs typeface="Century Gothic"/>
                  <a:sym typeface="Century Gothic"/>
                </a:rPr>
                <a:t>Vote</a:t>
              </a:r>
              <a:endParaRPr/>
            </a:p>
          </p:txBody>
        </p:sp>
      </p:grpSp>
      <p:sp>
        <p:nvSpPr>
          <p:cNvPr id="230" name="Google Shape;230;p8"/>
          <p:cNvSpPr/>
          <p:nvPr/>
        </p:nvSpPr>
        <p:spPr>
          <a:xfrm>
            <a:off x="1160029" y="3980381"/>
            <a:ext cx="4716600" cy="677400"/>
          </a:xfrm>
          <a:prstGeom prst="roundRect">
            <a:avLst>
              <a:gd name="adj" fmla="val 10000"/>
            </a:avLst>
          </a:prstGeom>
          <a:solidFill>
            <a:srgbClr val="2295C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0" i="0" u="none" strike="noStrike" cap="none" dirty="0">
                <a:solidFill>
                  <a:srgbClr val="000000"/>
                </a:solidFill>
                <a:latin typeface="Century Gothic"/>
                <a:ea typeface="Century Gothic"/>
                <a:cs typeface="Century Gothic"/>
                <a:sym typeface="Century Gothic"/>
              </a:rPr>
              <a:t>	    </a:t>
            </a:r>
            <a:r>
              <a:rPr lang="en-US" sz="2500" dirty="0">
                <a:solidFill>
                  <a:schemeClr val="lt1"/>
                </a:solidFill>
                <a:latin typeface="Century Gothic"/>
                <a:ea typeface="Century Gothic"/>
                <a:cs typeface="Century Gothic"/>
                <a:sym typeface="Century Gothic"/>
              </a:rPr>
              <a:t>Donate</a:t>
            </a:r>
            <a:endParaRPr dirty="0"/>
          </a:p>
        </p:txBody>
      </p:sp>
      <p:pic>
        <p:nvPicPr>
          <p:cNvPr id="231" name="Google Shape;231;p8"/>
          <p:cNvPicPr preferRelativeResize="0"/>
          <p:nvPr/>
        </p:nvPicPr>
        <p:blipFill rotWithShape="1">
          <a:blip r:embed="rId11">
            <a:alphaModFix/>
          </a:blip>
          <a:srcRect/>
          <a:stretch/>
        </p:blipFill>
        <p:spPr>
          <a:xfrm>
            <a:off x="1366626" y="3980381"/>
            <a:ext cx="605690" cy="605690"/>
          </a:xfrm>
          <a:prstGeom prst="rect">
            <a:avLst/>
          </a:prstGeom>
          <a:noFill/>
          <a:ln>
            <a:noFill/>
          </a:ln>
        </p:spPr>
      </p:pic>
      <p:pic>
        <p:nvPicPr>
          <p:cNvPr id="232" name="Google Shape;232;p8"/>
          <p:cNvPicPr preferRelativeResize="0"/>
          <p:nvPr/>
        </p:nvPicPr>
        <p:blipFill rotWithShape="1">
          <a:blip r:embed="rId12">
            <a:alphaModFix/>
          </a:blip>
          <a:srcRect/>
          <a:stretch/>
        </p:blipFill>
        <p:spPr>
          <a:xfrm>
            <a:off x="1285486" y="3096573"/>
            <a:ext cx="764832" cy="664854"/>
          </a:xfrm>
          <a:prstGeom prst="rect">
            <a:avLst/>
          </a:prstGeom>
          <a:noFill/>
          <a:ln>
            <a:noFill/>
          </a:ln>
        </p:spPr>
      </p:pic>
    </p:spTree>
  </p:cSld>
  <p:clrMapOvr>
    <a:masterClrMapping/>
  </p:clrMapOvr>
</p:sld>
</file>

<file path=ppt/theme/theme1.xml><?xml version="1.0" encoding="utf-8"?>
<a:theme xmlns:a="http://schemas.openxmlformats.org/drawingml/2006/main" name="Mesh">
  <a:themeElements>
    <a:clrScheme name="Mesh">
      <a:dk1>
        <a:srgbClr val="000000"/>
      </a:dk1>
      <a:lt1>
        <a:srgbClr val="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1517</Words>
  <Application>Microsoft Office PowerPoint</Application>
  <PresentationFormat>Widescreen</PresentationFormat>
  <Paragraphs>89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Times New Roman</vt:lpstr>
      <vt:lpstr>Mesh</vt:lpstr>
      <vt:lpstr>PowerPoint Presentation</vt:lpstr>
      <vt:lpstr>PowerPoint Presentation</vt:lpstr>
      <vt:lpstr>The Proposal -Measure 3-606</vt:lpstr>
      <vt:lpstr>WHY REBUILD THE MIDDLE SCHOOL?</vt:lpstr>
      <vt:lpstr>PowerPoint Presentation</vt:lpstr>
      <vt:lpstr>WHAT WILL A NEW MIDDLE SCHOOL MEAN FOR MOLALLA KIDS?</vt:lpstr>
      <vt:lpstr>WHAT’S THE COST?</vt:lpstr>
      <vt:lpstr>THREE KEY REASONS TO VOTE YES</vt:lpstr>
      <vt:lpstr>WHAT IS THE ASK?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Kattie Riggs</dc:creator>
  <cp:lastModifiedBy>Kattie Riggs</cp:lastModifiedBy>
  <cp:revision>1</cp:revision>
  <dcterms:created xsi:type="dcterms:W3CDTF">2024-02-15T23:58:08Z</dcterms:created>
  <dcterms:modified xsi:type="dcterms:W3CDTF">2024-03-13T21:08:05Z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