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0"/>
    <p:sldId id="257" r:id="rId31"/>
    <p:sldId id="258" r:id="rId32"/>
    <p:sldId id="259" r:id="rId33"/>
    <p:sldId id="260" r:id="rId34"/>
    <p:sldId id="261" r:id="rId35"/>
    <p:sldId id="262" r:id="rId36"/>
    <p:sldId id="263" r:id="rId37"/>
    <p:sldId id="264" r:id="rId38"/>
  </p:sldIdLst>
  <p:sldSz cx="9753600" cy="73152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DM Serif Display" charset="1" panose="00000000000000000000"/>
      <p:regular r:id="rId10"/>
    </p:embeddedFont>
    <p:embeddedFont>
      <p:font typeface="DM Serif Display Italics" charset="1" panose="00000000000000000000"/>
      <p:regular r:id="rId11"/>
    </p:embeddedFont>
    <p:embeddedFont>
      <p:font typeface="Poppins" charset="1" panose="00000500000000000000"/>
      <p:regular r:id="rId12"/>
    </p:embeddedFont>
    <p:embeddedFont>
      <p:font typeface="Poppins Bold" charset="1" panose="00000800000000000000"/>
      <p:regular r:id="rId13"/>
    </p:embeddedFont>
    <p:embeddedFont>
      <p:font typeface="Poppins Italics" charset="1" panose="00000500000000000000"/>
      <p:regular r:id="rId14"/>
    </p:embeddedFont>
    <p:embeddedFont>
      <p:font typeface="Poppins Bold Italics" charset="1" panose="00000800000000000000"/>
      <p:regular r:id="rId15"/>
    </p:embeddedFont>
    <p:embeddedFont>
      <p:font typeface="Poppins Thin" charset="1" panose="00000300000000000000"/>
      <p:regular r:id="rId16"/>
    </p:embeddedFont>
    <p:embeddedFont>
      <p:font typeface="Poppins Thin Italics" charset="1" panose="00000300000000000000"/>
      <p:regular r:id="rId17"/>
    </p:embeddedFont>
    <p:embeddedFont>
      <p:font typeface="Poppins Extra-Light" charset="1" panose="00000300000000000000"/>
      <p:regular r:id="rId18"/>
    </p:embeddedFont>
    <p:embeddedFont>
      <p:font typeface="Poppins Extra-Light Italics" charset="1" panose="00000300000000000000"/>
      <p:regular r:id="rId19"/>
    </p:embeddedFont>
    <p:embeddedFont>
      <p:font typeface="Poppins Light" charset="1" panose="00000400000000000000"/>
      <p:regular r:id="rId20"/>
    </p:embeddedFont>
    <p:embeddedFont>
      <p:font typeface="Poppins Light Italics" charset="1" panose="00000400000000000000"/>
      <p:regular r:id="rId21"/>
    </p:embeddedFont>
    <p:embeddedFont>
      <p:font typeface="Poppins Medium" charset="1" panose="00000600000000000000"/>
      <p:regular r:id="rId22"/>
    </p:embeddedFont>
    <p:embeddedFont>
      <p:font typeface="Poppins Medium Italics" charset="1" panose="00000600000000000000"/>
      <p:regular r:id="rId23"/>
    </p:embeddedFont>
    <p:embeddedFont>
      <p:font typeface="Poppins Semi-Bold" charset="1" panose="00000700000000000000"/>
      <p:regular r:id="rId24"/>
    </p:embeddedFont>
    <p:embeddedFont>
      <p:font typeface="Poppins Semi-Bold Italics" charset="1" panose="00000700000000000000"/>
      <p:regular r:id="rId25"/>
    </p:embeddedFont>
    <p:embeddedFont>
      <p:font typeface="Poppins Ultra-Bold" charset="1" panose="00000900000000000000"/>
      <p:regular r:id="rId26"/>
    </p:embeddedFont>
    <p:embeddedFont>
      <p:font typeface="Poppins Ultra-Bold Italics" charset="1" panose="00000900000000000000"/>
      <p:regular r:id="rId27"/>
    </p:embeddedFont>
    <p:embeddedFont>
      <p:font typeface="Poppins Heavy" charset="1" panose="00000A00000000000000"/>
      <p:regular r:id="rId28"/>
    </p:embeddedFont>
    <p:embeddedFont>
      <p:font typeface="Poppins Heavy Italics" charset="1" panose="00000A0000000000000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slides/slide1.xml" Type="http://schemas.openxmlformats.org/officeDocument/2006/relationships/slide"/><Relationship Id="rId31" Target="slides/slide2.xml" Type="http://schemas.openxmlformats.org/officeDocument/2006/relationships/slide"/><Relationship Id="rId32" Target="slides/slide3.xml" Type="http://schemas.openxmlformats.org/officeDocument/2006/relationships/slide"/><Relationship Id="rId33" Target="slides/slide4.xml" Type="http://schemas.openxmlformats.org/officeDocument/2006/relationships/slide"/><Relationship Id="rId34" Target="slides/slide5.xml" Type="http://schemas.openxmlformats.org/officeDocument/2006/relationships/slide"/><Relationship Id="rId35" Target="slides/slide6.xml" Type="http://schemas.openxmlformats.org/officeDocument/2006/relationships/slide"/><Relationship Id="rId36" Target="slides/slide7.xml" Type="http://schemas.openxmlformats.org/officeDocument/2006/relationships/slide"/><Relationship Id="rId37" Target="slides/slide8.xml" Type="http://schemas.openxmlformats.org/officeDocument/2006/relationships/slide"/><Relationship Id="rId38" Target="slides/slide9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5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jpeg" Type="http://schemas.openxmlformats.org/officeDocument/2006/relationships/image"/><Relationship Id="rId4" Target="../media/image11.jpe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4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jpeg" Type="http://schemas.openxmlformats.org/officeDocument/2006/relationships/image"/><Relationship Id="rId5" Target="../media/image15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jpeg" Type="http://schemas.openxmlformats.org/officeDocument/2006/relationships/image"/><Relationship Id="rId4" Target="../media/image18.jpe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4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Relationship Id="rId4" Target="../media/image24.jpe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4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4189" y="-147792"/>
            <a:ext cx="3982958" cy="7747841"/>
            <a:chOff x="0" y="0"/>
            <a:chExt cx="1389425" cy="270277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89425" cy="2702777"/>
            </a:xfrm>
            <a:custGeom>
              <a:avLst/>
              <a:gdLst/>
              <a:ahLst/>
              <a:cxnLst/>
              <a:rect r="r" b="b" t="t" l="l"/>
              <a:pathLst>
                <a:path h="2702777" w="1389425">
                  <a:moveTo>
                    <a:pt x="0" y="0"/>
                  </a:moveTo>
                  <a:lnTo>
                    <a:pt x="1389425" y="0"/>
                  </a:lnTo>
                  <a:lnTo>
                    <a:pt x="1389425" y="2702777"/>
                  </a:lnTo>
                  <a:lnTo>
                    <a:pt x="0" y="2702777"/>
                  </a:lnTo>
                  <a:close/>
                </a:path>
              </a:pathLst>
            </a:custGeom>
            <a:solidFill>
              <a:srgbClr val="94765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262533" y="1380834"/>
            <a:ext cx="4553532" cy="4553532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-33306"/>
              </a:stretch>
            </a:blipFill>
          </p:spPr>
        </p:sp>
      </p:grpSp>
      <p:sp>
        <p:nvSpPr>
          <p:cNvPr name="AutoShape 6" id="6"/>
          <p:cNvSpPr/>
          <p:nvPr/>
        </p:nvSpPr>
        <p:spPr>
          <a:xfrm>
            <a:off x="4876800" y="4769168"/>
            <a:ext cx="2470471" cy="0"/>
          </a:xfrm>
          <a:prstGeom prst="line">
            <a:avLst/>
          </a:prstGeom>
          <a:ln cap="rnd" w="28575">
            <a:solidFill>
              <a:srgbClr val="94765F"/>
            </a:solidFill>
            <a:prstDash val="solid"/>
            <a:headEnd type="arrow" len="sm" w="med"/>
            <a:tailEnd type="arrow" len="sm" w="med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8107680" y="4754880"/>
            <a:ext cx="2194560" cy="2194560"/>
          </a:xfrm>
          <a:custGeom>
            <a:avLst/>
            <a:gdLst/>
            <a:ahLst/>
            <a:cxnLst/>
            <a:rect r="r" b="b" t="t" l="l"/>
            <a:pathLst>
              <a:path h="2194560" w="2194560">
                <a:moveTo>
                  <a:pt x="0" y="0"/>
                </a:moveTo>
                <a:lnTo>
                  <a:pt x="2194560" y="0"/>
                </a:lnTo>
                <a:lnTo>
                  <a:pt x="2194560" y="2194560"/>
                </a:lnTo>
                <a:lnTo>
                  <a:pt x="0" y="21945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648221" y="451260"/>
            <a:ext cx="1300277" cy="1362026"/>
          </a:xfrm>
          <a:custGeom>
            <a:avLst/>
            <a:gdLst/>
            <a:ahLst/>
            <a:cxnLst/>
            <a:rect r="r" b="b" t="t" l="l"/>
            <a:pathLst>
              <a:path h="1362026" w="1300277">
                <a:moveTo>
                  <a:pt x="0" y="0"/>
                </a:moveTo>
                <a:lnTo>
                  <a:pt x="1300276" y="0"/>
                </a:lnTo>
                <a:lnTo>
                  <a:pt x="1300276" y="1362026"/>
                </a:lnTo>
                <a:lnTo>
                  <a:pt x="0" y="13620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175301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061455" y="2188281"/>
            <a:ext cx="4571634" cy="2239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841"/>
              </a:lnSpc>
            </a:pPr>
            <a:r>
              <a:rPr lang="en-US" sz="5310">
                <a:solidFill>
                  <a:srgbClr val="393939"/>
                </a:solidFill>
                <a:latin typeface="DM Serif Display Bold"/>
              </a:rPr>
              <a:t>Molalla</a:t>
            </a:r>
          </a:p>
          <a:p>
            <a:pPr>
              <a:lnSpc>
                <a:spcPts val="5841"/>
              </a:lnSpc>
            </a:pPr>
            <a:r>
              <a:rPr lang="en-US" sz="5310">
                <a:solidFill>
                  <a:srgbClr val="393939"/>
                </a:solidFill>
                <a:latin typeface="DM Serif Display Bold"/>
              </a:rPr>
              <a:t>Public </a:t>
            </a:r>
          </a:p>
          <a:p>
            <a:pPr>
              <a:lnSpc>
                <a:spcPts val="5841"/>
              </a:lnSpc>
            </a:pPr>
            <a:r>
              <a:rPr lang="en-US" sz="5310">
                <a:solidFill>
                  <a:srgbClr val="393939"/>
                </a:solidFill>
                <a:latin typeface="DM Serif Display Bold"/>
              </a:rPr>
              <a:t>Library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8453" y="4608087"/>
            <a:ext cx="4907137" cy="2826960"/>
            <a:chOff x="0" y="0"/>
            <a:chExt cx="1287582" cy="741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7582" cy="741765"/>
            </a:xfrm>
            <a:custGeom>
              <a:avLst/>
              <a:gdLst/>
              <a:ahLst/>
              <a:cxnLst/>
              <a:rect r="r" b="b" t="t" l="l"/>
              <a:pathLst>
                <a:path h="741765" w="1287582">
                  <a:moveTo>
                    <a:pt x="0" y="0"/>
                  </a:moveTo>
                  <a:lnTo>
                    <a:pt x="1287582" y="0"/>
                  </a:lnTo>
                  <a:lnTo>
                    <a:pt x="1287582" y="741765"/>
                  </a:lnTo>
                  <a:lnTo>
                    <a:pt x="0" y="741765"/>
                  </a:lnTo>
                  <a:close/>
                </a:path>
              </a:pathLst>
            </a:custGeom>
            <a:solidFill>
              <a:srgbClr val="94765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323565" y="2099439"/>
            <a:ext cx="2395119" cy="2395119"/>
          </a:xfrm>
          <a:custGeom>
            <a:avLst/>
            <a:gdLst/>
            <a:ahLst/>
            <a:cxnLst/>
            <a:rect r="r" b="b" t="t" l="l"/>
            <a:pathLst>
              <a:path h="2395119" w="2395119">
                <a:moveTo>
                  <a:pt x="0" y="0"/>
                </a:moveTo>
                <a:lnTo>
                  <a:pt x="2395118" y="0"/>
                </a:lnTo>
                <a:lnTo>
                  <a:pt x="2395118" y="2395118"/>
                </a:lnTo>
                <a:lnTo>
                  <a:pt x="0" y="23951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31520" y="202215"/>
            <a:ext cx="3556904" cy="6910770"/>
            <a:chOff x="0" y="0"/>
            <a:chExt cx="6350000" cy="1233752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12337525"/>
            </a:xfrm>
            <a:custGeom>
              <a:avLst/>
              <a:gdLst/>
              <a:ahLst/>
              <a:cxnLst/>
              <a:rect r="r" b="b" t="t" l="l"/>
              <a:pathLst>
                <a:path h="12337525" w="6350000">
                  <a:moveTo>
                    <a:pt x="0" y="11712424"/>
                  </a:moveTo>
                  <a:lnTo>
                    <a:pt x="0" y="625101"/>
                  </a:lnTo>
                  <a:cubicBezTo>
                    <a:pt x="0" y="279651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81296"/>
                    <a:pt x="6350000" y="625101"/>
                  </a:cubicBezTo>
                  <a:lnTo>
                    <a:pt x="6350000" y="11712424"/>
                  </a:lnTo>
                  <a:cubicBezTo>
                    <a:pt x="6350000" y="12057874"/>
                    <a:pt x="6134100" y="12337525"/>
                    <a:pt x="5867400" y="12337525"/>
                  </a:cubicBezTo>
                  <a:lnTo>
                    <a:pt x="482600" y="12337525"/>
                  </a:lnTo>
                  <a:cubicBezTo>
                    <a:pt x="217170" y="12337525"/>
                    <a:pt x="0" y="12057874"/>
                    <a:pt x="0" y="11712424"/>
                  </a:cubicBezTo>
                  <a:close/>
                </a:path>
              </a:pathLst>
            </a:custGeom>
            <a:blipFill>
              <a:blip r:embed="rId4"/>
              <a:stretch>
                <a:fillRect l="0" t="-16810" r="0" b="-11862"/>
              </a:stretch>
            </a:blipFill>
          </p:spPr>
        </p:sp>
      </p:grpSp>
      <p:sp>
        <p:nvSpPr>
          <p:cNvPr name="AutoShape 7" id="7"/>
          <p:cNvSpPr/>
          <p:nvPr/>
        </p:nvSpPr>
        <p:spPr>
          <a:xfrm>
            <a:off x="5430756" y="5186239"/>
            <a:ext cx="1990922" cy="0"/>
          </a:xfrm>
          <a:prstGeom prst="line">
            <a:avLst/>
          </a:prstGeom>
          <a:ln cap="rnd" w="28575">
            <a:solidFill>
              <a:srgbClr val="94765F"/>
            </a:solidFill>
            <a:prstDash val="solid"/>
            <a:headEnd type="arrow" len="sm" w="med"/>
            <a:tailEnd type="arrow" len="sm" w="med"/>
          </a:ln>
        </p:spPr>
      </p:sp>
      <p:sp>
        <p:nvSpPr>
          <p:cNvPr name="TextBox 8" id="8"/>
          <p:cNvSpPr txBox="true"/>
          <p:nvPr/>
        </p:nvSpPr>
        <p:spPr>
          <a:xfrm rot="0">
            <a:off x="5376075" y="3498609"/>
            <a:ext cx="4091207" cy="1195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93"/>
              </a:lnSpc>
            </a:pPr>
            <a:r>
              <a:rPr lang="en-US" sz="4266">
                <a:solidFill>
                  <a:srgbClr val="393939"/>
                </a:solidFill>
                <a:latin typeface="DM Serif Display Bold"/>
              </a:rPr>
              <a:t>2022-2023</a:t>
            </a:r>
          </a:p>
          <a:p>
            <a:pPr>
              <a:lnSpc>
                <a:spcPts val="4693"/>
              </a:lnSpc>
            </a:pPr>
            <a:r>
              <a:rPr lang="en-US" sz="4266">
                <a:solidFill>
                  <a:srgbClr val="393939"/>
                </a:solidFill>
                <a:latin typeface="DM Serif Display Bold"/>
              </a:rPr>
              <a:t>Year-at-a-glance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7648221" y="451260"/>
            <a:ext cx="1300277" cy="1362026"/>
          </a:xfrm>
          <a:custGeom>
            <a:avLst/>
            <a:gdLst/>
            <a:ahLst/>
            <a:cxnLst/>
            <a:rect r="r" b="b" t="t" l="l"/>
            <a:pathLst>
              <a:path h="1362026" w="1300277">
                <a:moveTo>
                  <a:pt x="0" y="0"/>
                </a:moveTo>
                <a:lnTo>
                  <a:pt x="1300276" y="0"/>
                </a:lnTo>
                <a:lnTo>
                  <a:pt x="1300276" y="1362026"/>
                </a:lnTo>
                <a:lnTo>
                  <a:pt x="0" y="13620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175301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1380" y="-89102"/>
            <a:ext cx="10027714" cy="4350393"/>
            <a:chOff x="0" y="0"/>
            <a:chExt cx="13370285" cy="5800525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1843" r="0" b="10311"/>
            <a:stretch>
              <a:fillRect/>
            </a:stretch>
          </p:blipFill>
          <p:spPr>
            <a:xfrm flipH="false" flipV="false">
              <a:off x="0" y="0"/>
              <a:ext cx="13370285" cy="5800525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2983939" y="4788573"/>
            <a:ext cx="4188735" cy="569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52"/>
              </a:lnSpc>
            </a:pPr>
            <a:r>
              <a:rPr lang="en-US" sz="4266">
                <a:solidFill>
                  <a:srgbClr val="393939"/>
                </a:solidFill>
                <a:latin typeface="DM Serif Display Bold"/>
              </a:rPr>
              <a:t>Early Childhood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19372" y="5758812"/>
            <a:ext cx="6714857" cy="286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94765F"/>
                </a:solidFill>
                <a:latin typeface="Poppins"/>
              </a:rPr>
              <a:t>Increased attendance at storytime and Children’s programming!</a:t>
            </a:r>
          </a:p>
        </p:txBody>
      </p:sp>
      <p:sp>
        <p:nvSpPr>
          <p:cNvPr name="AutoShape 6" id="6"/>
          <p:cNvSpPr/>
          <p:nvPr/>
        </p:nvSpPr>
        <p:spPr>
          <a:xfrm rot="0">
            <a:off x="3965332" y="5477521"/>
            <a:ext cx="1822937" cy="0"/>
          </a:xfrm>
          <a:prstGeom prst="line">
            <a:avLst/>
          </a:prstGeom>
          <a:ln cap="rnd" w="28575">
            <a:solidFill>
              <a:srgbClr val="94765F"/>
            </a:solidFill>
            <a:prstDash val="solid"/>
            <a:headEnd type="arrow" len="sm" w="med"/>
            <a:tailEnd type="arrow" len="sm" w="med"/>
          </a:ln>
        </p:spPr>
      </p:sp>
      <p:grpSp>
        <p:nvGrpSpPr>
          <p:cNvPr name="Group 7" id="7"/>
          <p:cNvGrpSpPr/>
          <p:nvPr/>
        </p:nvGrpSpPr>
        <p:grpSpPr>
          <a:xfrm rot="0">
            <a:off x="-131380" y="6772484"/>
            <a:ext cx="10016360" cy="580816"/>
            <a:chOff x="0" y="0"/>
            <a:chExt cx="2628189" cy="1524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628189" cy="152400"/>
            </a:xfrm>
            <a:custGeom>
              <a:avLst/>
              <a:gdLst/>
              <a:ahLst/>
              <a:cxnLst/>
              <a:rect r="r" b="b" t="t" l="l"/>
              <a:pathLst>
                <a:path h="152400" w="2628189">
                  <a:moveTo>
                    <a:pt x="0" y="0"/>
                  </a:moveTo>
                  <a:lnTo>
                    <a:pt x="2628189" y="0"/>
                  </a:lnTo>
                  <a:lnTo>
                    <a:pt x="2628189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94765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-583256" y="-466039"/>
            <a:ext cx="2395119" cy="2395119"/>
          </a:xfrm>
          <a:custGeom>
            <a:avLst/>
            <a:gdLst/>
            <a:ahLst/>
            <a:cxnLst/>
            <a:rect r="r" b="b" t="t" l="l"/>
            <a:pathLst>
              <a:path h="2395119" w="2395119">
                <a:moveTo>
                  <a:pt x="0" y="0"/>
                </a:moveTo>
                <a:lnTo>
                  <a:pt x="2395119" y="0"/>
                </a:lnTo>
                <a:lnTo>
                  <a:pt x="2395119" y="2395118"/>
                </a:lnTo>
                <a:lnTo>
                  <a:pt x="0" y="2395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648221" y="451260"/>
            <a:ext cx="1300277" cy="1362026"/>
          </a:xfrm>
          <a:custGeom>
            <a:avLst/>
            <a:gdLst/>
            <a:ahLst/>
            <a:cxnLst/>
            <a:rect r="r" b="b" t="t" l="l"/>
            <a:pathLst>
              <a:path h="1362026" w="1300277">
                <a:moveTo>
                  <a:pt x="0" y="0"/>
                </a:moveTo>
                <a:lnTo>
                  <a:pt x="1300276" y="0"/>
                </a:lnTo>
                <a:lnTo>
                  <a:pt x="1300276" y="1362026"/>
                </a:lnTo>
                <a:lnTo>
                  <a:pt x="0" y="13620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175301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898931" y="-164924"/>
            <a:ext cx="3971784" cy="7627916"/>
            <a:chOff x="0" y="0"/>
            <a:chExt cx="1385528" cy="266094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85528" cy="2660942"/>
            </a:xfrm>
            <a:custGeom>
              <a:avLst/>
              <a:gdLst/>
              <a:ahLst/>
              <a:cxnLst/>
              <a:rect r="r" b="b" t="t" l="l"/>
              <a:pathLst>
                <a:path h="2660942" w="1385528">
                  <a:moveTo>
                    <a:pt x="0" y="0"/>
                  </a:moveTo>
                  <a:lnTo>
                    <a:pt x="1385528" y="0"/>
                  </a:lnTo>
                  <a:lnTo>
                    <a:pt x="1385528" y="2660942"/>
                  </a:lnTo>
                  <a:lnTo>
                    <a:pt x="0" y="2660942"/>
                  </a:lnTo>
                  <a:close/>
                </a:path>
              </a:pathLst>
            </a:custGeom>
            <a:solidFill>
              <a:srgbClr val="94765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187440" y="640080"/>
            <a:ext cx="3017520" cy="3017520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0" t="-16653" r="0" b="-16653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6139461" y="3657600"/>
            <a:ext cx="3017520" cy="3017520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tru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6350000" y="5955030"/>
                  </a:moveTo>
                  <a:lnTo>
                    <a:pt x="6350000" y="394970"/>
                  </a:lnTo>
                  <a:cubicBezTo>
                    <a:pt x="6350000" y="176530"/>
                    <a:pt x="6173470" y="0"/>
                    <a:pt x="5955030" y="0"/>
                  </a:cubicBezTo>
                  <a:lnTo>
                    <a:pt x="393700" y="0"/>
                  </a:lnTo>
                  <a:cubicBezTo>
                    <a:pt x="176530" y="0"/>
                    <a:pt x="0" y="176530"/>
                    <a:pt x="0" y="394970"/>
                  </a:cubicBezTo>
                  <a:lnTo>
                    <a:pt x="0" y="5956300"/>
                  </a:lnTo>
                  <a:cubicBezTo>
                    <a:pt x="0" y="6174740"/>
                    <a:pt x="176530" y="6351270"/>
                    <a:pt x="394970" y="6351270"/>
                  </a:cubicBezTo>
                  <a:lnTo>
                    <a:pt x="5955030" y="6351270"/>
                  </a:lnTo>
                  <a:cubicBezTo>
                    <a:pt x="6173470" y="6350000"/>
                    <a:pt x="6350000" y="6173470"/>
                    <a:pt x="635000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-33306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4263455" y="2148840"/>
            <a:ext cx="3298408" cy="3017520"/>
            <a:chOff x="0" y="0"/>
            <a:chExt cx="6941094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941094" cy="6351270"/>
            </a:xfrm>
            <a:custGeom>
              <a:avLst/>
              <a:gdLst/>
              <a:ahLst/>
              <a:cxnLst/>
              <a:rect r="r" b="b" t="t" l="l"/>
              <a:pathLst>
                <a:path h="6351270" w="6941094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92962" y="0"/>
                    <a:pt x="431736" y="0"/>
                  </a:cubicBezTo>
                  <a:lnTo>
                    <a:pt x="6510746" y="0"/>
                  </a:lnTo>
                  <a:cubicBezTo>
                    <a:pt x="6748132" y="0"/>
                    <a:pt x="6941094" y="176530"/>
                    <a:pt x="6941094" y="394970"/>
                  </a:cubicBezTo>
                  <a:lnTo>
                    <a:pt x="6941094" y="5956300"/>
                  </a:lnTo>
                  <a:cubicBezTo>
                    <a:pt x="6941094" y="6174740"/>
                    <a:pt x="6748132" y="6351270"/>
                    <a:pt x="6509358" y="6351270"/>
                  </a:cubicBezTo>
                  <a:lnTo>
                    <a:pt x="431736" y="6351270"/>
                  </a:lnTo>
                  <a:cubicBezTo>
                    <a:pt x="192962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0" t="-6492" r="0" b="-39223"/>
              </a:stretch>
            </a:blipFill>
          </p:spPr>
        </p:sp>
      </p:grpSp>
      <p:sp>
        <p:nvSpPr>
          <p:cNvPr name="AutoShape 10" id="10"/>
          <p:cNvSpPr/>
          <p:nvPr/>
        </p:nvSpPr>
        <p:spPr>
          <a:xfrm rot="0">
            <a:off x="548640" y="3149627"/>
            <a:ext cx="1822937" cy="0"/>
          </a:xfrm>
          <a:prstGeom prst="line">
            <a:avLst/>
          </a:prstGeom>
          <a:ln cap="rnd" w="28575">
            <a:solidFill>
              <a:srgbClr val="94765F"/>
            </a:solidFill>
            <a:prstDash val="solid"/>
            <a:headEnd type="arrow" len="sm" w="med"/>
            <a:tailEnd type="arrow" len="sm" w="med"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-237113" y="344748"/>
            <a:ext cx="1260001" cy="1260001"/>
          </a:xfrm>
          <a:custGeom>
            <a:avLst/>
            <a:gdLst/>
            <a:ahLst/>
            <a:cxnLst/>
            <a:rect r="r" b="b" t="t" l="l"/>
            <a:pathLst>
              <a:path h="1260001" w="1260001">
                <a:moveTo>
                  <a:pt x="0" y="0"/>
                </a:moveTo>
                <a:lnTo>
                  <a:pt x="1260001" y="0"/>
                </a:lnTo>
                <a:lnTo>
                  <a:pt x="1260001" y="1260001"/>
                </a:lnTo>
                <a:lnTo>
                  <a:pt x="0" y="1260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67263" y="5531665"/>
            <a:ext cx="1300277" cy="1362026"/>
          </a:xfrm>
          <a:custGeom>
            <a:avLst/>
            <a:gdLst/>
            <a:ahLst/>
            <a:cxnLst/>
            <a:rect r="r" b="b" t="t" l="l"/>
            <a:pathLst>
              <a:path h="1362026" w="1300277">
                <a:moveTo>
                  <a:pt x="0" y="0"/>
                </a:moveTo>
                <a:lnTo>
                  <a:pt x="1300276" y="0"/>
                </a:lnTo>
                <a:lnTo>
                  <a:pt x="1300276" y="1362026"/>
                </a:lnTo>
                <a:lnTo>
                  <a:pt x="0" y="1362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175301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48640" y="1690474"/>
            <a:ext cx="3920814" cy="1263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96"/>
              </a:lnSpc>
            </a:pPr>
            <a:r>
              <a:rPr lang="en-US" sz="4800">
                <a:solidFill>
                  <a:srgbClr val="393939"/>
                </a:solidFill>
                <a:latin typeface="DM Serif Display Bold"/>
              </a:rPr>
              <a:t>Teen</a:t>
            </a:r>
          </a:p>
          <a:p>
            <a:pPr>
              <a:lnSpc>
                <a:spcPts val="4896"/>
              </a:lnSpc>
            </a:pPr>
            <a:r>
              <a:rPr lang="en-US" sz="4800">
                <a:solidFill>
                  <a:srgbClr val="393939"/>
                </a:solidFill>
                <a:latin typeface="DM Serif Display Bold"/>
              </a:rPr>
              <a:t>Experiences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48640" y="3485888"/>
            <a:ext cx="3519579" cy="63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59"/>
              </a:lnSpc>
            </a:pPr>
            <a:r>
              <a:rPr lang="en-US" sz="1599">
                <a:solidFill>
                  <a:srgbClr val="94765F"/>
                </a:solidFill>
                <a:latin typeface="Poppins"/>
              </a:rPr>
              <a:t>Robots, 3-D Pens, Manga art classes, and more!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366266" y="-182056"/>
            <a:ext cx="3490127" cy="7764973"/>
            <a:chOff x="0" y="0"/>
            <a:chExt cx="1217505" cy="270875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17505" cy="2708753"/>
            </a:xfrm>
            <a:custGeom>
              <a:avLst/>
              <a:gdLst/>
              <a:ahLst/>
              <a:cxnLst/>
              <a:rect r="r" b="b" t="t" l="l"/>
              <a:pathLst>
                <a:path h="2708753" w="1217505">
                  <a:moveTo>
                    <a:pt x="0" y="0"/>
                  </a:moveTo>
                  <a:lnTo>
                    <a:pt x="1217505" y="0"/>
                  </a:lnTo>
                  <a:lnTo>
                    <a:pt x="1217505" y="2708753"/>
                  </a:lnTo>
                  <a:lnTo>
                    <a:pt x="0" y="2708753"/>
                  </a:lnTo>
                  <a:close/>
                </a:path>
              </a:pathLst>
            </a:custGeom>
            <a:solidFill>
              <a:srgbClr val="94765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675417" y="2207768"/>
            <a:ext cx="1879250" cy="1879250"/>
          </a:xfrm>
          <a:custGeom>
            <a:avLst/>
            <a:gdLst/>
            <a:ahLst/>
            <a:cxnLst/>
            <a:rect r="r" b="b" t="t" l="l"/>
            <a:pathLst>
              <a:path h="1879250" w="1879250">
                <a:moveTo>
                  <a:pt x="0" y="0"/>
                </a:moveTo>
                <a:lnTo>
                  <a:pt x="1879250" y="0"/>
                </a:lnTo>
                <a:lnTo>
                  <a:pt x="1879250" y="1879249"/>
                </a:lnTo>
                <a:lnTo>
                  <a:pt x="0" y="1879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6699191" y="341407"/>
            <a:ext cx="2824277" cy="4824934"/>
            <a:chOff x="0" y="0"/>
            <a:chExt cx="5943419" cy="1015360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942750" cy="10153608"/>
            </a:xfrm>
            <a:custGeom>
              <a:avLst/>
              <a:gdLst/>
              <a:ahLst/>
              <a:cxnLst/>
              <a:rect r="r" b="b" t="t" l="l"/>
              <a:pathLst>
                <a:path h="10153608" w="5942750">
                  <a:moveTo>
                    <a:pt x="0" y="9312890"/>
                  </a:moveTo>
                  <a:lnTo>
                    <a:pt x="0" y="840719"/>
                  </a:lnTo>
                  <a:cubicBezTo>
                    <a:pt x="0" y="375683"/>
                    <a:pt x="123696" y="0"/>
                    <a:pt x="276811" y="0"/>
                  </a:cubicBezTo>
                  <a:lnTo>
                    <a:pt x="5665939" y="0"/>
                  </a:lnTo>
                  <a:cubicBezTo>
                    <a:pt x="5819054" y="0"/>
                    <a:pt x="5942750" y="375683"/>
                    <a:pt x="5942750" y="840719"/>
                  </a:cubicBezTo>
                  <a:lnTo>
                    <a:pt x="5942750" y="9310859"/>
                  </a:lnTo>
                  <a:cubicBezTo>
                    <a:pt x="5942750" y="9775894"/>
                    <a:pt x="5819054" y="10151578"/>
                    <a:pt x="5665939" y="10151578"/>
                  </a:cubicBezTo>
                  <a:lnTo>
                    <a:pt x="276811" y="10151578"/>
                  </a:lnTo>
                  <a:cubicBezTo>
                    <a:pt x="124364" y="10153608"/>
                    <a:pt x="0" y="9777925"/>
                    <a:pt x="0" y="9312890"/>
                  </a:cubicBezTo>
                  <a:close/>
                </a:path>
              </a:pathLst>
            </a:custGeom>
            <a:blipFill>
              <a:blip r:embed="rId4"/>
              <a:stretch>
                <a:fillRect l="-11675" t="0" r="-16442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4203537" y="3657600"/>
            <a:ext cx="5364480" cy="3017482"/>
            <a:chOff x="0" y="0"/>
            <a:chExt cx="1128903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287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l="0" t="-45861" r="0" b="-91199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48640" y="1642313"/>
            <a:ext cx="3078145" cy="1354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80"/>
              </a:lnSpc>
            </a:pPr>
            <a:r>
              <a:rPr lang="en-US" sz="4800">
                <a:solidFill>
                  <a:srgbClr val="393939"/>
                </a:solidFill>
                <a:latin typeface="DM Serif Display Bold"/>
              </a:rPr>
              <a:t>Adult</a:t>
            </a:r>
          </a:p>
          <a:p>
            <a:pPr>
              <a:lnSpc>
                <a:spcPts val="5280"/>
              </a:lnSpc>
            </a:pPr>
            <a:r>
              <a:rPr lang="en-US" sz="4800">
                <a:solidFill>
                  <a:srgbClr val="393939"/>
                </a:solidFill>
                <a:latin typeface="DM Serif Display Bold"/>
              </a:rPr>
              <a:t>Events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48640" y="3318986"/>
            <a:ext cx="3078145" cy="955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59"/>
              </a:lnSpc>
            </a:pPr>
            <a:r>
              <a:rPr lang="en-US" sz="1599">
                <a:solidFill>
                  <a:srgbClr val="94765F"/>
                </a:solidFill>
                <a:latin typeface="Poppins"/>
              </a:rPr>
              <a:t>Monthly crafts, Mexican cooking classes, and special events!</a:t>
            </a:r>
          </a:p>
        </p:txBody>
      </p:sp>
      <p:sp>
        <p:nvSpPr>
          <p:cNvPr name="AutoShape 11" id="11"/>
          <p:cNvSpPr/>
          <p:nvPr/>
        </p:nvSpPr>
        <p:spPr>
          <a:xfrm rot="0">
            <a:off x="548640" y="3134692"/>
            <a:ext cx="1822937" cy="0"/>
          </a:xfrm>
          <a:prstGeom prst="line">
            <a:avLst/>
          </a:prstGeom>
          <a:ln cap="rnd" w="28575">
            <a:solidFill>
              <a:srgbClr val="94765F"/>
            </a:solidFill>
            <a:prstDash val="solid"/>
            <a:headEnd type="arrow" len="sm" w="med"/>
            <a:tailEnd type="arrow" len="sm" w="med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548640" y="5421753"/>
            <a:ext cx="1300277" cy="1362026"/>
          </a:xfrm>
          <a:custGeom>
            <a:avLst/>
            <a:gdLst/>
            <a:ahLst/>
            <a:cxnLst/>
            <a:rect r="r" b="b" t="t" l="l"/>
            <a:pathLst>
              <a:path h="1362026" w="1300277">
                <a:moveTo>
                  <a:pt x="0" y="0"/>
                </a:moveTo>
                <a:lnTo>
                  <a:pt x="1300277" y="0"/>
                </a:lnTo>
                <a:lnTo>
                  <a:pt x="1300277" y="1362026"/>
                </a:lnTo>
                <a:lnTo>
                  <a:pt x="0" y="13620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175301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0769" y="4125132"/>
            <a:ext cx="10015138" cy="4233695"/>
            <a:chOff x="0" y="0"/>
            <a:chExt cx="3493707" cy="147689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93707" cy="1476893"/>
            </a:xfrm>
            <a:custGeom>
              <a:avLst/>
              <a:gdLst/>
              <a:ahLst/>
              <a:cxnLst/>
              <a:rect r="r" b="b" t="t" l="l"/>
              <a:pathLst>
                <a:path h="1476893" w="3493707">
                  <a:moveTo>
                    <a:pt x="0" y="0"/>
                  </a:moveTo>
                  <a:lnTo>
                    <a:pt x="3493707" y="0"/>
                  </a:lnTo>
                  <a:lnTo>
                    <a:pt x="3493707" y="1476893"/>
                  </a:lnTo>
                  <a:lnTo>
                    <a:pt x="0" y="1476893"/>
                  </a:lnTo>
                  <a:close/>
                </a:path>
              </a:pathLst>
            </a:custGeom>
            <a:solidFill>
              <a:srgbClr val="94765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674341" y="3914775"/>
            <a:ext cx="2404917" cy="2404917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35997" t="-5219" r="-23281" b="-14215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6800043" y="3914775"/>
            <a:ext cx="2404917" cy="2404917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16680" t="0" r="-1668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548640" y="3914775"/>
            <a:ext cx="2404917" cy="2404917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0" t="0" r="-2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4125593" y="6319692"/>
            <a:ext cx="1502413" cy="404498"/>
            <a:chOff x="0" y="0"/>
            <a:chExt cx="7108700" cy="19138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108700" cy="1913890"/>
            </a:xfrm>
            <a:custGeom>
              <a:avLst/>
              <a:gdLst/>
              <a:ahLst/>
              <a:cxnLst/>
              <a:rect r="r" b="b" t="t" l="l"/>
              <a:pathLst>
                <a:path h="1913890" w="7108700">
                  <a:moveTo>
                    <a:pt x="698424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984240" y="0"/>
                  </a:lnTo>
                  <a:cubicBezTo>
                    <a:pt x="7052820" y="0"/>
                    <a:pt x="7108700" y="55880"/>
                    <a:pt x="7108700" y="124460"/>
                  </a:cubicBezTo>
                  <a:lnTo>
                    <a:pt x="7108700" y="1789430"/>
                  </a:lnTo>
                  <a:cubicBezTo>
                    <a:pt x="7108700" y="1858010"/>
                    <a:pt x="7052820" y="1913890"/>
                    <a:pt x="6984240" y="1913890"/>
                  </a:cubicBezTo>
                  <a:close/>
                </a:path>
              </a:pathLst>
            </a:custGeom>
            <a:solidFill>
              <a:srgbClr val="D7C4AA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7251295" y="6319692"/>
            <a:ext cx="1502413" cy="404498"/>
            <a:chOff x="0" y="0"/>
            <a:chExt cx="7108700" cy="191389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108700" cy="1913890"/>
            </a:xfrm>
            <a:custGeom>
              <a:avLst/>
              <a:gdLst/>
              <a:ahLst/>
              <a:cxnLst/>
              <a:rect r="r" b="b" t="t" l="l"/>
              <a:pathLst>
                <a:path h="1913890" w="7108700">
                  <a:moveTo>
                    <a:pt x="698424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984240" y="0"/>
                  </a:lnTo>
                  <a:cubicBezTo>
                    <a:pt x="7052820" y="0"/>
                    <a:pt x="7108700" y="55880"/>
                    <a:pt x="7108700" y="124460"/>
                  </a:cubicBezTo>
                  <a:lnTo>
                    <a:pt x="7108700" y="1789430"/>
                  </a:lnTo>
                  <a:cubicBezTo>
                    <a:pt x="7108700" y="1858010"/>
                    <a:pt x="7052820" y="1913890"/>
                    <a:pt x="6984240" y="1913890"/>
                  </a:cubicBezTo>
                  <a:close/>
                </a:path>
              </a:pathLst>
            </a:custGeom>
            <a:solidFill>
              <a:srgbClr val="D7C4AA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999892" y="6319692"/>
            <a:ext cx="1502413" cy="404498"/>
            <a:chOff x="0" y="0"/>
            <a:chExt cx="7108700" cy="19138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08700" cy="1913890"/>
            </a:xfrm>
            <a:custGeom>
              <a:avLst/>
              <a:gdLst/>
              <a:ahLst/>
              <a:cxnLst/>
              <a:rect r="r" b="b" t="t" l="l"/>
              <a:pathLst>
                <a:path h="1913890" w="7108700">
                  <a:moveTo>
                    <a:pt x="698424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984240" y="0"/>
                  </a:lnTo>
                  <a:cubicBezTo>
                    <a:pt x="7052820" y="0"/>
                    <a:pt x="7108700" y="55880"/>
                    <a:pt x="7108700" y="124460"/>
                  </a:cubicBezTo>
                  <a:lnTo>
                    <a:pt x="7108700" y="1789430"/>
                  </a:lnTo>
                  <a:cubicBezTo>
                    <a:pt x="7108700" y="1858010"/>
                    <a:pt x="7052820" y="1913890"/>
                    <a:pt x="6984240" y="1913890"/>
                  </a:cubicBezTo>
                  <a:close/>
                </a:path>
              </a:pathLst>
            </a:custGeom>
            <a:solidFill>
              <a:srgbClr val="D7C4AA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999892" y="6414982"/>
            <a:ext cx="1502413" cy="204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1"/>
              </a:lnSpc>
            </a:pPr>
            <a:r>
              <a:rPr lang="en-US" sz="1280">
                <a:solidFill>
                  <a:srgbClr val="393939"/>
                </a:solidFill>
                <a:latin typeface="Poppins Bold Italics"/>
              </a:rPr>
              <a:t>Los Robles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125593" y="6414982"/>
            <a:ext cx="1502413" cy="204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1"/>
              </a:lnSpc>
            </a:pPr>
            <a:r>
              <a:rPr lang="en-US" sz="1280">
                <a:solidFill>
                  <a:srgbClr val="393939"/>
                </a:solidFill>
                <a:latin typeface="Poppins Bold Italics"/>
              </a:rPr>
              <a:t>Bookmobile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251295" y="6414982"/>
            <a:ext cx="1502413" cy="204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1"/>
              </a:lnSpc>
            </a:pPr>
            <a:r>
              <a:rPr lang="en-US" sz="1280">
                <a:solidFill>
                  <a:srgbClr val="393939"/>
                </a:solidFill>
                <a:latin typeface="Poppins Bold Italics"/>
              </a:rPr>
              <a:t>Celebrate Molalla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426103" y="1656638"/>
            <a:ext cx="5133431" cy="643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6"/>
              </a:lnSpc>
            </a:pPr>
            <a:r>
              <a:rPr lang="en-US" sz="4800">
                <a:solidFill>
                  <a:srgbClr val="393939"/>
                </a:solidFill>
                <a:latin typeface="DM Serif Display Bold"/>
              </a:rPr>
              <a:t>Outreach Services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577825" y="2579727"/>
            <a:ext cx="6597949" cy="314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94765F"/>
                </a:solidFill>
                <a:latin typeface="Poppins"/>
              </a:rPr>
              <a:t>Taking the library out into the community!</a:t>
            </a:r>
          </a:p>
        </p:txBody>
      </p:sp>
      <p:sp>
        <p:nvSpPr>
          <p:cNvPr name="AutoShape 21" id="21"/>
          <p:cNvSpPr/>
          <p:nvPr/>
        </p:nvSpPr>
        <p:spPr>
          <a:xfrm rot="0">
            <a:off x="3965332" y="2406764"/>
            <a:ext cx="1822937" cy="0"/>
          </a:xfrm>
          <a:prstGeom prst="line">
            <a:avLst/>
          </a:prstGeom>
          <a:ln cap="rnd" w="28575">
            <a:solidFill>
              <a:srgbClr val="94765F"/>
            </a:solidFill>
            <a:prstDash val="solid"/>
            <a:headEnd type="arrow" len="sm" w="med"/>
            <a:tailEnd type="arrow" len="sm" w="med"/>
          </a:ln>
        </p:spPr>
      </p:sp>
      <p:sp>
        <p:nvSpPr>
          <p:cNvPr name="Freeform 22" id="22"/>
          <p:cNvSpPr/>
          <p:nvPr/>
        </p:nvSpPr>
        <p:spPr>
          <a:xfrm flipH="false" flipV="false" rot="0">
            <a:off x="-261538" y="644888"/>
            <a:ext cx="1260001" cy="1260001"/>
          </a:xfrm>
          <a:custGeom>
            <a:avLst/>
            <a:gdLst/>
            <a:ahLst/>
            <a:cxnLst/>
            <a:rect r="r" b="b" t="t" l="l"/>
            <a:pathLst>
              <a:path h="1260001" w="1260001">
                <a:moveTo>
                  <a:pt x="0" y="0"/>
                </a:moveTo>
                <a:lnTo>
                  <a:pt x="1260001" y="0"/>
                </a:lnTo>
                <a:lnTo>
                  <a:pt x="1260001" y="1260001"/>
                </a:lnTo>
                <a:lnTo>
                  <a:pt x="0" y="1260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-159938" y="746488"/>
            <a:ext cx="1260001" cy="1260001"/>
          </a:xfrm>
          <a:custGeom>
            <a:avLst/>
            <a:gdLst/>
            <a:ahLst/>
            <a:cxnLst/>
            <a:rect r="r" b="b" t="t" l="l"/>
            <a:pathLst>
              <a:path h="1260001" w="1260001">
                <a:moveTo>
                  <a:pt x="0" y="0"/>
                </a:moveTo>
                <a:lnTo>
                  <a:pt x="1260001" y="0"/>
                </a:lnTo>
                <a:lnTo>
                  <a:pt x="1260001" y="1260001"/>
                </a:lnTo>
                <a:lnTo>
                  <a:pt x="0" y="1260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7648221" y="451260"/>
            <a:ext cx="1300277" cy="1362026"/>
          </a:xfrm>
          <a:custGeom>
            <a:avLst/>
            <a:gdLst/>
            <a:ahLst/>
            <a:cxnLst/>
            <a:rect r="r" b="b" t="t" l="l"/>
            <a:pathLst>
              <a:path h="1362026" w="1300277">
                <a:moveTo>
                  <a:pt x="0" y="0"/>
                </a:moveTo>
                <a:lnTo>
                  <a:pt x="1300276" y="0"/>
                </a:lnTo>
                <a:lnTo>
                  <a:pt x="1300276" y="1362026"/>
                </a:lnTo>
                <a:lnTo>
                  <a:pt x="0" y="1362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175301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914754"/>
            <a:ext cx="8948497" cy="5486046"/>
            <a:chOff x="0" y="0"/>
            <a:chExt cx="11931330" cy="7314728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2752" r="11111" b="22752"/>
            <a:stretch>
              <a:fillRect/>
            </a:stretch>
          </p:blipFill>
          <p:spPr>
            <a:xfrm flipH="false" flipV="false">
              <a:off x="0" y="0"/>
              <a:ext cx="11931330" cy="7314728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4876800" y="4769870"/>
            <a:ext cx="5027829" cy="2992570"/>
            <a:chOff x="0" y="0"/>
            <a:chExt cx="3188947" cy="189806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188947" cy="1898065"/>
            </a:xfrm>
            <a:custGeom>
              <a:avLst/>
              <a:gdLst/>
              <a:ahLst/>
              <a:cxnLst/>
              <a:rect r="r" b="b" t="t" l="l"/>
              <a:pathLst>
                <a:path h="1898065" w="3188947">
                  <a:moveTo>
                    <a:pt x="0" y="0"/>
                  </a:moveTo>
                  <a:lnTo>
                    <a:pt x="3188947" y="0"/>
                  </a:lnTo>
                  <a:lnTo>
                    <a:pt x="3188947" y="1898065"/>
                  </a:lnTo>
                  <a:lnTo>
                    <a:pt x="0" y="1898065"/>
                  </a:lnTo>
                  <a:close/>
                </a:path>
              </a:pathLst>
            </a:custGeom>
            <a:solidFill>
              <a:srgbClr val="94765F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5597489" y="5137277"/>
            <a:ext cx="3586450" cy="1263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96"/>
              </a:lnSpc>
            </a:pPr>
            <a:r>
              <a:rPr lang="en-US" sz="4800">
                <a:solidFill>
                  <a:srgbClr val="FFFFFF"/>
                </a:solidFill>
                <a:latin typeface="DM Serif Display Bold"/>
              </a:rPr>
              <a:t>Summer Fun!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567778" y="6702743"/>
            <a:ext cx="3679055" cy="286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89"/>
              </a:lnSpc>
            </a:pPr>
            <a:r>
              <a:rPr lang="en-US" sz="1493">
                <a:solidFill>
                  <a:srgbClr val="FFFFFF"/>
                </a:solidFill>
                <a:latin typeface="Poppins"/>
              </a:rPr>
              <a:t>Record attendance numbers!</a:t>
            </a:r>
          </a:p>
        </p:txBody>
      </p:sp>
      <p:sp>
        <p:nvSpPr>
          <p:cNvPr name="AutoShape 8" id="8"/>
          <p:cNvSpPr/>
          <p:nvPr/>
        </p:nvSpPr>
        <p:spPr>
          <a:xfrm>
            <a:off x="5567778" y="6583680"/>
            <a:ext cx="1822937" cy="0"/>
          </a:xfrm>
          <a:prstGeom prst="line">
            <a:avLst/>
          </a:prstGeom>
          <a:ln cap="rnd" w="28575">
            <a:solidFill>
              <a:srgbClr val="FFFFFF"/>
            </a:solidFill>
            <a:prstDash val="solid"/>
            <a:headEnd type="arrow" len="sm" w="med"/>
            <a:tailEnd type="arrow" len="sm" w="med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-261538" y="644888"/>
            <a:ext cx="1260001" cy="1260001"/>
          </a:xfrm>
          <a:custGeom>
            <a:avLst/>
            <a:gdLst/>
            <a:ahLst/>
            <a:cxnLst/>
            <a:rect r="r" b="b" t="t" l="l"/>
            <a:pathLst>
              <a:path h="1260001" w="1260001">
                <a:moveTo>
                  <a:pt x="0" y="0"/>
                </a:moveTo>
                <a:lnTo>
                  <a:pt x="1260001" y="0"/>
                </a:lnTo>
                <a:lnTo>
                  <a:pt x="1260001" y="1260001"/>
                </a:lnTo>
                <a:lnTo>
                  <a:pt x="0" y="1260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648221" y="451260"/>
            <a:ext cx="1300277" cy="1362026"/>
          </a:xfrm>
          <a:custGeom>
            <a:avLst/>
            <a:gdLst/>
            <a:ahLst/>
            <a:cxnLst/>
            <a:rect r="r" b="b" t="t" l="l"/>
            <a:pathLst>
              <a:path h="1362026" w="1300277">
                <a:moveTo>
                  <a:pt x="0" y="0"/>
                </a:moveTo>
                <a:lnTo>
                  <a:pt x="1300276" y="0"/>
                </a:lnTo>
                <a:lnTo>
                  <a:pt x="1300276" y="1362026"/>
                </a:lnTo>
                <a:lnTo>
                  <a:pt x="0" y="13620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175301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898931" y="-164924"/>
            <a:ext cx="3971784" cy="7627916"/>
            <a:chOff x="0" y="0"/>
            <a:chExt cx="1385528" cy="266094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85528" cy="2660942"/>
            </a:xfrm>
            <a:custGeom>
              <a:avLst/>
              <a:gdLst/>
              <a:ahLst/>
              <a:cxnLst/>
              <a:rect r="r" b="b" t="t" l="l"/>
              <a:pathLst>
                <a:path h="2660942" w="1385528">
                  <a:moveTo>
                    <a:pt x="0" y="0"/>
                  </a:moveTo>
                  <a:lnTo>
                    <a:pt x="1385528" y="0"/>
                  </a:lnTo>
                  <a:lnTo>
                    <a:pt x="1385528" y="2660942"/>
                  </a:lnTo>
                  <a:lnTo>
                    <a:pt x="0" y="2660942"/>
                  </a:lnTo>
                  <a:close/>
                </a:path>
              </a:pathLst>
            </a:custGeom>
            <a:solidFill>
              <a:srgbClr val="94765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297353" y="640080"/>
            <a:ext cx="3017520" cy="3017520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9" t="0" r="-21662" b="-21648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6297353" y="3791938"/>
            <a:ext cx="3017520" cy="3017520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36737" t="0" r="-17084" b="-15343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4678680" y="2148840"/>
            <a:ext cx="3017520" cy="3017520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16679" t="0" r="-16679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548640" y="1336312"/>
            <a:ext cx="3920814" cy="1263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96"/>
              </a:lnSpc>
            </a:pPr>
            <a:r>
              <a:rPr lang="en-US" sz="4800">
                <a:solidFill>
                  <a:srgbClr val="393939"/>
                </a:solidFill>
                <a:latin typeface="DM Serif Display Bold"/>
              </a:rPr>
              <a:t>Future</a:t>
            </a:r>
          </a:p>
          <a:p>
            <a:pPr>
              <a:lnSpc>
                <a:spcPts val="4896"/>
              </a:lnSpc>
            </a:pPr>
            <a:r>
              <a:rPr lang="en-US" sz="4800">
                <a:solidFill>
                  <a:srgbClr val="393939"/>
                </a:solidFill>
                <a:latin typeface="DM Serif Display Bold"/>
              </a:rPr>
              <a:t>Goals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48640" y="2934064"/>
            <a:ext cx="3683162" cy="3984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09437" indent="-154719" lvl="1">
              <a:lnSpc>
                <a:spcPts val="2293"/>
              </a:lnSpc>
              <a:buFont typeface="Arial"/>
              <a:buChar char="•"/>
            </a:pPr>
            <a:r>
              <a:rPr lang="en-US" sz="1433">
                <a:solidFill>
                  <a:srgbClr val="94765F"/>
                </a:solidFill>
                <a:latin typeface="Poppins"/>
              </a:rPr>
              <a:t>Expand Music in the Park to </a:t>
            </a:r>
          </a:p>
          <a:p>
            <a:pPr>
              <a:lnSpc>
                <a:spcPts val="2293"/>
              </a:lnSpc>
            </a:pPr>
            <a:r>
              <a:rPr lang="en-US" sz="1433">
                <a:solidFill>
                  <a:srgbClr val="94765F"/>
                </a:solidFill>
                <a:latin typeface="Poppins"/>
              </a:rPr>
              <a:t>      5 performers</a:t>
            </a:r>
          </a:p>
          <a:p>
            <a:pPr marL="309437" indent="-154719" lvl="1">
              <a:lnSpc>
                <a:spcPts val="2293"/>
              </a:lnSpc>
              <a:buFont typeface="Arial"/>
              <a:buChar char="•"/>
            </a:pPr>
            <a:r>
              <a:rPr lang="en-US" sz="1433">
                <a:solidFill>
                  <a:srgbClr val="94765F"/>
                </a:solidFill>
                <a:latin typeface="Poppins"/>
              </a:rPr>
              <a:t>Relocate Reptile Man to Clark Park</a:t>
            </a:r>
          </a:p>
          <a:p>
            <a:pPr marL="309437" indent="-154719" lvl="1">
              <a:lnSpc>
                <a:spcPts val="2293"/>
              </a:lnSpc>
              <a:buFont typeface="Arial"/>
              <a:buChar char="•"/>
            </a:pPr>
            <a:r>
              <a:rPr lang="en-US" sz="1433">
                <a:solidFill>
                  <a:srgbClr val="94765F"/>
                </a:solidFill>
                <a:latin typeface="Poppins"/>
              </a:rPr>
              <a:t>Increase amount of all types of programs and attendance, including one-on-one computer assistance</a:t>
            </a:r>
          </a:p>
          <a:p>
            <a:pPr marL="309437" indent="-154719" lvl="1">
              <a:lnSpc>
                <a:spcPts val="2293"/>
              </a:lnSpc>
              <a:buFont typeface="Arial"/>
              <a:buChar char="•"/>
            </a:pPr>
            <a:r>
              <a:rPr lang="en-US" sz="1433">
                <a:solidFill>
                  <a:srgbClr val="94765F"/>
                </a:solidFill>
                <a:latin typeface="Poppins"/>
              </a:rPr>
              <a:t>Increase social media and online awareness</a:t>
            </a:r>
          </a:p>
          <a:p>
            <a:pPr marL="309437" indent="-154719" lvl="1">
              <a:lnSpc>
                <a:spcPts val="2293"/>
              </a:lnSpc>
              <a:buFont typeface="Arial"/>
              <a:buChar char="•"/>
            </a:pPr>
            <a:r>
              <a:rPr lang="en-US" sz="1433">
                <a:solidFill>
                  <a:srgbClr val="94765F"/>
                </a:solidFill>
                <a:latin typeface="Poppins"/>
              </a:rPr>
              <a:t>Increase number of bookmobile stops</a:t>
            </a:r>
          </a:p>
          <a:p>
            <a:pPr marL="309437" indent="-154719" lvl="1">
              <a:lnSpc>
                <a:spcPts val="2293"/>
              </a:lnSpc>
              <a:buFont typeface="Arial"/>
              <a:buChar char="•"/>
            </a:pPr>
            <a:r>
              <a:rPr lang="en-US" sz="1433">
                <a:solidFill>
                  <a:srgbClr val="94765F"/>
                </a:solidFill>
                <a:latin typeface="Poppins"/>
              </a:rPr>
              <a:t>Open Community Room to the public</a:t>
            </a:r>
          </a:p>
          <a:p>
            <a:pPr marL="309437" indent="-154719" lvl="1">
              <a:lnSpc>
                <a:spcPts val="2293"/>
              </a:lnSpc>
              <a:buFont typeface="Arial"/>
              <a:buChar char="•"/>
            </a:pPr>
            <a:r>
              <a:rPr lang="en-US" sz="1433">
                <a:solidFill>
                  <a:srgbClr val="94765F"/>
                </a:solidFill>
                <a:latin typeface="Poppins"/>
              </a:rPr>
              <a:t>Expand Books on Wheels program to reach more homebound patrons</a:t>
            </a:r>
          </a:p>
        </p:txBody>
      </p:sp>
      <p:sp>
        <p:nvSpPr>
          <p:cNvPr name="AutoShape 12" id="12"/>
          <p:cNvSpPr/>
          <p:nvPr/>
        </p:nvSpPr>
        <p:spPr>
          <a:xfrm>
            <a:off x="548640" y="2795951"/>
            <a:ext cx="1822937" cy="0"/>
          </a:xfrm>
          <a:prstGeom prst="line">
            <a:avLst/>
          </a:prstGeom>
          <a:ln cap="rnd" w="28575">
            <a:solidFill>
              <a:srgbClr val="94765F"/>
            </a:solidFill>
            <a:prstDash val="solid"/>
            <a:headEnd type="arrow" len="sm" w="med"/>
            <a:tailEnd type="arrow" len="sm" w="med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-249326" y="101519"/>
            <a:ext cx="1260001" cy="1260001"/>
          </a:xfrm>
          <a:custGeom>
            <a:avLst/>
            <a:gdLst/>
            <a:ahLst/>
            <a:cxnLst/>
            <a:rect r="r" b="b" t="t" l="l"/>
            <a:pathLst>
              <a:path h="1260001" w="1260001">
                <a:moveTo>
                  <a:pt x="0" y="0"/>
                </a:moveTo>
                <a:lnTo>
                  <a:pt x="1260002" y="0"/>
                </a:lnTo>
                <a:lnTo>
                  <a:pt x="1260002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576523" y="304709"/>
            <a:ext cx="1300277" cy="1362026"/>
          </a:xfrm>
          <a:custGeom>
            <a:avLst/>
            <a:gdLst/>
            <a:ahLst/>
            <a:cxnLst/>
            <a:rect r="r" b="b" t="t" l="l"/>
            <a:pathLst>
              <a:path h="1362026" w="1300277">
                <a:moveTo>
                  <a:pt x="0" y="0"/>
                </a:moveTo>
                <a:lnTo>
                  <a:pt x="1300277" y="0"/>
                </a:lnTo>
                <a:lnTo>
                  <a:pt x="1300277" y="1362027"/>
                </a:lnTo>
                <a:lnTo>
                  <a:pt x="0" y="13620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175301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416278" y="-113528"/>
            <a:ext cx="394469" cy="7559387"/>
            <a:chOff x="0" y="0"/>
            <a:chExt cx="250196" cy="479461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0196" cy="4794611"/>
            </a:xfrm>
            <a:custGeom>
              <a:avLst/>
              <a:gdLst/>
              <a:ahLst/>
              <a:cxnLst/>
              <a:rect r="r" b="b" t="t" l="l"/>
              <a:pathLst>
                <a:path h="4794611" w="250196">
                  <a:moveTo>
                    <a:pt x="0" y="0"/>
                  </a:moveTo>
                  <a:lnTo>
                    <a:pt x="250196" y="0"/>
                  </a:lnTo>
                  <a:lnTo>
                    <a:pt x="250196" y="4794611"/>
                  </a:lnTo>
                  <a:lnTo>
                    <a:pt x="0" y="4794611"/>
                  </a:lnTo>
                  <a:close/>
                </a:path>
              </a:pathLst>
            </a:custGeom>
            <a:solidFill>
              <a:srgbClr val="94765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4773348" y="-267717"/>
            <a:ext cx="5134441" cy="7713576"/>
            <a:chOff x="0" y="0"/>
            <a:chExt cx="6845921" cy="10284768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2"/>
            <a:srcRect l="16718" t="0" r="16718" b="0"/>
            <a:stretch>
              <a:fillRect/>
            </a:stretch>
          </p:blipFill>
          <p:spPr>
            <a:xfrm flipH="false" flipV="false">
              <a:off x="0" y="0"/>
              <a:ext cx="6845921" cy="10284768"/>
            </a:xfrm>
            <a:prstGeom prst="rect">
              <a:avLst/>
            </a:prstGeom>
          </p:spPr>
        </p:pic>
      </p:grpSp>
      <p:sp>
        <p:nvSpPr>
          <p:cNvPr name="AutoShape 6" id="6"/>
          <p:cNvSpPr/>
          <p:nvPr/>
        </p:nvSpPr>
        <p:spPr>
          <a:xfrm>
            <a:off x="1234589" y="5051450"/>
            <a:ext cx="1822937" cy="0"/>
          </a:xfrm>
          <a:prstGeom prst="line">
            <a:avLst/>
          </a:prstGeom>
          <a:ln cap="rnd" w="28575">
            <a:solidFill>
              <a:srgbClr val="94765F"/>
            </a:solidFill>
            <a:prstDash val="solid"/>
            <a:headEnd type="arrow" len="sm" w="med"/>
            <a:tailEnd type="arrow" len="sm" w="med"/>
          </a:ln>
        </p:spPr>
      </p:sp>
      <p:sp>
        <p:nvSpPr>
          <p:cNvPr name="TextBox 7" id="7"/>
          <p:cNvSpPr txBox="true"/>
          <p:nvPr/>
        </p:nvSpPr>
        <p:spPr>
          <a:xfrm rot="0">
            <a:off x="731520" y="3864456"/>
            <a:ext cx="3803703" cy="643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6"/>
              </a:lnSpc>
            </a:pPr>
            <a:r>
              <a:rPr lang="en-US" sz="4800">
                <a:solidFill>
                  <a:srgbClr val="393939"/>
                </a:solidFill>
                <a:latin typeface="DM Serif Display Bold"/>
              </a:rPr>
              <a:t>Thank You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-261538" y="644888"/>
            <a:ext cx="1260001" cy="1260001"/>
          </a:xfrm>
          <a:custGeom>
            <a:avLst/>
            <a:gdLst/>
            <a:ahLst/>
            <a:cxnLst/>
            <a:rect r="r" b="b" t="t" l="l"/>
            <a:pathLst>
              <a:path h="1260001" w="1260001">
                <a:moveTo>
                  <a:pt x="0" y="0"/>
                </a:moveTo>
                <a:lnTo>
                  <a:pt x="1260001" y="0"/>
                </a:lnTo>
                <a:lnTo>
                  <a:pt x="1260001" y="1260001"/>
                </a:lnTo>
                <a:lnTo>
                  <a:pt x="0" y="1260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792373" y="5468824"/>
            <a:ext cx="1260001" cy="1260001"/>
          </a:xfrm>
          <a:custGeom>
            <a:avLst/>
            <a:gdLst/>
            <a:ahLst/>
            <a:cxnLst/>
            <a:rect r="r" b="b" t="t" l="l"/>
            <a:pathLst>
              <a:path h="1260001" w="1260001">
                <a:moveTo>
                  <a:pt x="0" y="0"/>
                </a:moveTo>
                <a:lnTo>
                  <a:pt x="1260001" y="0"/>
                </a:lnTo>
                <a:lnTo>
                  <a:pt x="1260001" y="1260001"/>
                </a:lnTo>
                <a:lnTo>
                  <a:pt x="0" y="1260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45780" y="1014991"/>
            <a:ext cx="1300277" cy="1362026"/>
          </a:xfrm>
          <a:custGeom>
            <a:avLst/>
            <a:gdLst/>
            <a:ahLst/>
            <a:cxnLst/>
            <a:rect r="r" b="b" t="t" l="l"/>
            <a:pathLst>
              <a:path h="1362026" w="1300277">
                <a:moveTo>
                  <a:pt x="0" y="0"/>
                </a:moveTo>
                <a:lnTo>
                  <a:pt x="1300277" y="0"/>
                </a:lnTo>
                <a:lnTo>
                  <a:pt x="1300277" y="1362027"/>
                </a:lnTo>
                <a:lnTo>
                  <a:pt x="0" y="1362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175301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DAF48ju0luI</dc:identifier>
  <dcterms:modified xsi:type="dcterms:W3CDTF">2011-08-01T06:04:30Z</dcterms:modified>
  <cp:revision>1</cp:revision>
  <dc:title>Molalla Public Library</dc:title>
</cp:coreProperties>
</file>