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7" r:id="rId11"/>
    <p:sldId id="268" r:id="rId12"/>
    <p:sldId id="25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99625022775963E-2"/>
          <c:y val="3.8848298684479102E-2"/>
          <c:w val="0.91467066616672899"/>
          <c:h val="0.61612205495062167"/>
        </c:manualLayout>
      </c:layout>
      <c:barChart>
        <c:barDir val="bar"/>
        <c:grouping val="percentStacked"/>
        <c:varyColors val="0"/>
        <c:ser>
          <c:idx val="0"/>
          <c:order val="0"/>
          <c:tx>
            <c:strRef>
              <c:f>'Dollar Bill'!$A$1</c:f>
              <c:strCache>
                <c:ptCount val="1"/>
                <c:pt idx="0">
                  <c:v>City of Molalla</c:v>
                </c:pt>
              </c:strCache>
            </c:strRef>
          </c:tx>
          <c:spPr>
            <a:noFill/>
            <a:ln w="127000">
              <a:solidFill>
                <a:schemeClr val="bg1"/>
              </a:solidFill>
            </a:ln>
            <a:effectLst/>
          </c:spPr>
          <c:invertIfNegative val="0"/>
          <c:dLbls>
            <c:dLbl>
              <c:idx val="0"/>
              <c:layout>
                <c:manualLayout>
                  <c:x val="1.9312138432529095E-3"/>
                  <c:y val="0.43121786556682634"/>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fld id="{B7569618-1EE0-4638-9176-5310AABD8695}" type="SERIESNAME">
                      <a:rPr lang="en-US" sz="1200" b="1">
                        <a:solidFill>
                          <a:schemeClr val="accent6">
                            <a:lumMod val="50000"/>
                          </a:schemeClr>
                        </a:solidFill>
                        <a:latin typeface="Cambria" panose="02040503050406030204" pitchFamily="18" charset="0"/>
                        <a:ea typeface="Cambria" panose="02040503050406030204" pitchFamily="18" charset="0"/>
                      </a:rPr>
                      <a:pPr>
                        <a:defRPr sz="1200" b="1">
                          <a:latin typeface="Cambria" panose="02040503050406030204" pitchFamily="18" charset="0"/>
                          <a:ea typeface="Cambria" panose="02040503050406030204" pitchFamily="18" charset="0"/>
                        </a:defRPr>
                      </a:pPr>
                      <a:t>[SERIES NAME]</a:t>
                    </a:fld>
                    <a:r>
                      <a:rPr lang="en-US" sz="1200" b="1" baseline="0">
                        <a:solidFill>
                          <a:schemeClr val="accent6">
                            <a:lumMod val="50000"/>
                          </a:schemeClr>
                        </a:solidFill>
                        <a:latin typeface="Cambria" panose="02040503050406030204" pitchFamily="18" charset="0"/>
                        <a:ea typeface="Cambria" panose="02040503050406030204" pitchFamily="18" charset="0"/>
                      </a:rPr>
                      <a:t> 30¢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1515285848791876"/>
                      <c:h val="0.18338196937220774"/>
                    </c:manualLayout>
                  </c15:layout>
                  <c15:dlblFieldTable/>
                  <c15:showDataLabelsRange val="0"/>
                </c:ext>
                <c:ext xmlns:c16="http://schemas.microsoft.com/office/drawing/2014/chart" uri="{C3380CC4-5D6E-409C-BE32-E72D297353CC}">
                  <c16:uniqueId val="{00000000-7897-4F3B-8137-1C3E064F994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val>
            <c:numRef>
              <c:f>'Dollar Bill'!$B$1</c:f>
              <c:numCache>
                <c:formatCode>_("$"* #,##0.00_);_("$"* \(#,##0.00\);_("$"* "-"??_);_(@_)</c:formatCode>
                <c:ptCount val="1"/>
                <c:pt idx="0">
                  <c:v>0.30085805136171656</c:v>
                </c:pt>
              </c:numCache>
            </c:numRef>
          </c:val>
          <c:extLst>
            <c:ext xmlns:c16="http://schemas.microsoft.com/office/drawing/2014/chart" uri="{C3380CC4-5D6E-409C-BE32-E72D297353CC}">
              <c16:uniqueId val="{00000001-7897-4F3B-8137-1C3E064F9947}"/>
            </c:ext>
          </c:extLst>
        </c:ser>
        <c:ser>
          <c:idx val="1"/>
          <c:order val="1"/>
          <c:tx>
            <c:strRef>
              <c:f>'Dollar Bill'!$A$2</c:f>
              <c:strCache>
                <c:ptCount val="1"/>
                <c:pt idx="0">
                  <c:v>MRSD / ESD</c:v>
                </c:pt>
              </c:strCache>
            </c:strRef>
          </c:tx>
          <c:spPr>
            <a:noFill/>
            <a:ln w="127000">
              <a:solidFill>
                <a:schemeClr val="bg1"/>
              </a:solidFill>
            </a:ln>
            <a:effectLst/>
          </c:spPr>
          <c:invertIfNegative val="0"/>
          <c:val>
            <c:numRef>
              <c:f>'Dollar Bill'!$B$2</c:f>
              <c:numCache>
                <c:formatCode>_("$"* #,##0.00_);_("$"* \(#,##0.00\);_("$"* "-"??_);_(@_)</c:formatCode>
                <c:ptCount val="1"/>
                <c:pt idx="0">
                  <c:v>0.28718627117821249</c:v>
                </c:pt>
              </c:numCache>
            </c:numRef>
          </c:val>
          <c:extLst>
            <c:ext xmlns:c16="http://schemas.microsoft.com/office/drawing/2014/chart" uri="{C3380CC4-5D6E-409C-BE32-E72D297353CC}">
              <c16:uniqueId val="{00000003-7897-4F3B-8137-1C3E064F9947}"/>
            </c:ext>
          </c:extLst>
        </c:ser>
        <c:ser>
          <c:idx val="2"/>
          <c:order val="2"/>
          <c:tx>
            <c:strRef>
              <c:f>'Dollar Bill'!$A$3</c:f>
              <c:strCache>
                <c:ptCount val="1"/>
                <c:pt idx="0">
                  <c:v>Clackamas County</c:v>
                </c:pt>
              </c:strCache>
            </c:strRef>
          </c:tx>
          <c:spPr>
            <a:noFill/>
            <a:ln w="127000">
              <a:solidFill>
                <a:schemeClr val="bg1"/>
              </a:solidFill>
            </a:ln>
            <a:effectLst/>
          </c:spPr>
          <c:invertIfNegative val="0"/>
          <c:val>
            <c:numRef>
              <c:f>'Dollar Bill'!$B$3</c:f>
              <c:numCache>
                <c:formatCode>_("$"* #,##0.00_);_("$"* \(#,##0.00\);_("$"* "-"??_);_(@_)</c:formatCode>
                <c:ptCount val="1"/>
                <c:pt idx="0">
                  <c:v>0.19170833535608522</c:v>
                </c:pt>
              </c:numCache>
            </c:numRef>
          </c:val>
          <c:extLst>
            <c:ext xmlns:c16="http://schemas.microsoft.com/office/drawing/2014/chart" uri="{C3380CC4-5D6E-409C-BE32-E72D297353CC}">
              <c16:uniqueId val="{00000005-7897-4F3B-8137-1C3E064F9947}"/>
            </c:ext>
          </c:extLst>
        </c:ser>
        <c:ser>
          <c:idx val="3"/>
          <c:order val="3"/>
          <c:tx>
            <c:strRef>
              <c:f>'Dollar Bill'!$A$4</c:f>
              <c:strCache>
                <c:ptCount val="1"/>
                <c:pt idx="0">
                  <c:v>Fire District 73</c:v>
                </c:pt>
              </c:strCache>
            </c:strRef>
          </c:tx>
          <c:spPr>
            <a:noFill/>
            <a:ln w="63500">
              <a:solidFill>
                <a:schemeClr val="bg1"/>
              </a:solidFill>
            </a:ln>
            <a:effectLst/>
          </c:spPr>
          <c:invertIfNegative val="0"/>
          <c:val>
            <c:numRef>
              <c:f>'Dollar Bill'!$B$4</c:f>
              <c:numCache>
                <c:formatCode>_("$"* #,##0.00_);_("$"* \(#,##0.00\);_("$"* "-"??_);_(@_)</c:formatCode>
                <c:ptCount val="1"/>
                <c:pt idx="0">
                  <c:v>0.10283266177969803</c:v>
                </c:pt>
              </c:numCache>
            </c:numRef>
          </c:val>
          <c:extLst>
            <c:ext xmlns:c16="http://schemas.microsoft.com/office/drawing/2014/chart" uri="{C3380CC4-5D6E-409C-BE32-E72D297353CC}">
              <c16:uniqueId val="{00000007-7897-4F3B-8137-1C3E064F9947}"/>
            </c:ext>
          </c:extLst>
        </c:ser>
        <c:ser>
          <c:idx val="4"/>
          <c:order val="4"/>
          <c:tx>
            <c:strRef>
              <c:f>'Dollar Bill'!$A$5</c:f>
              <c:strCache>
                <c:ptCount val="1"/>
                <c:pt idx="0">
                  <c:v>Urban Renewal</c:v>
                </c:pt>
              </c:strCache>
            </c:strRef>
          </c:tx>
          <c:spPr>
            <a:noFill/>
            <a:ln w="127000">
              <a:solidFill>
                <a:schemeClr val="bg1"/>
              </a:solidFill>
            </a:ln>
            <a:effectLst/>
          </c:spPr>
          <c:invertIfNegative val="0"/>
          <c:val>
            <c:numRef>
              <c:f>'Dollar Bill'!$B$5</c:f>
              <c:numCache>
                <c:formatCode>_("$"* #,##0.00_);_("$"* \(#,##0.00\);_("$"* "-"??_);_(@_)</c:formatCode>
                <c:ptCount val="1"/>
                <c:pt idx="0">
                  <c:v>5.9741977765910961E-2</c:v>
                </c:pt>
              </c:numCache>
            </c:numRef>
          </c:val>
          <c:extLst>
            <c:ext xmlns:c16="http://schemas.microsoft.com/office/drawing/2014/chart" uri="{C3380CC4-5D6E-409C-BE32-E72D297353CC}">
              <c16:uniqueId val="{00000009-7897-4F3B-8137-1C3E064F9947}"/>
            </c:ext>
          </c:extLst>
        </c:ser>
        <c:ser>
          <c:idx val="5"/>
          <c:order val="5"/>
          <c:tx>
            <c:strRef>
              <c:f>'Dollar Bill'!$A$6</c:f>
              <c:strCache>
                <c:ptCount val="1"/>
                <c:pt idx="0">
                  <c:v>CCC</c:v>
                </c:pt>
              </c:strCache>
            </c:strRef>
          </c:tx>
          <c:spPr>
            <a:noFill/>
            <a:ln w="127000">
              <a:solidFill>
                <a:schemeClr val="bg1"/>
              </a:solidFill>
            </a:ln>
            <a:effectLst/>
          </c:spPr>
          <c:invertIfNegative val="0"/>
          <c:val>
            <c:numRef>
              <c:f>'Dollar Bill'!$B$6</c:f>
              <c:numCache>
                <c:formatCode>_("$"* #,##0.00_);_("$"* \(#,##0.00\);_("$"* "-"??_);_(@_)</c:formatCode>
                <c:ptCount val="1"/>
                <c:pt idx="0">
                  <c:v>4.1233797757172674E-2</c:v>
                </c:pt>
              </c:numCache>
            </c:numRef>
          </c:val>
          <c:extLst>
            <c:ext xmlns:c16="http://schemas.microsoft.com/office/drawing/2014/chart" uri="{C3380CC4-5D6E-409C-BE32-E72D297353CC}">
              <c16:uniqueId val="{0000000B-7897-4F3B-8137-1C3E064F9947}"/>
            </c:ext>
          </c:extLst>
        </c:ser>
        <c:ser>
          <c:idx val="6"/>
          <c:order val="6"/>
          <c:tx>
            <c:strRef>
              <c:f>'Dollar Bill'!$A$7</c:f>
              <c:strCache>
                <c:ptCount val="1"/>
                <c:pt idx="0">
                  <c:v>Aquatic Center</c:v>
                </c:pt>
              </c:strCache>
            </c:strRef>
          </c:tx>
          <c:spPr>
            <a:noFill/>
            <a:ln w="76200">
              <a:solidFill>
                <a:schemeClr val="bg1"/>
              </a:solidFill>
            </a:ln>
            <a:effectLst/>
          </c:spPr>
          <c:invertIfNegative val="0"/>
          <c:val>
            <c:numRef>
              <c:f>'Dollar Bill'!$B$7</c:f>
              <c:numCache>
                <c:formatCode>_("$"* #,##0.00_);_("$"* \(#,##0.00\);_("$"* "-"??_);_(@_)</c:formatCode>
                <c:ptCount val="1"/>
                <c:pt idx="0">
                  <c:v>1.6438904801203937E-2</c:v>
                </c:pt>
              </c:numCache>
            </c:numRef>
          </c:val>
          <c:extLst>
            <c:ext xmlns:c16="http://schemas.microsoft.com/office/drawing/2014/chart" uri="{C3380CC4-5D6E-409C-BE32-E72D297353CC}">
              <c16:uniqueId val="{0000000D-7897-4F3B-8137-1C3E064F9947}"/>
            </c:ext>
          </c:extLst>
        </c:ser>
        <c:dLbls>
          <c:showLegendKey val="0"/>
          <c:showVal val="0"/>
          <c:showCatName val="0"/>
          <c:showSerName val="0"/>
          <c:showPercent val="0"/>
          <c:showBubbleSize val="0"/>
        </c:dLbls>
        <c:gapWidth val="0"/>
        <c:overlap val="100"/>
        <c:axId val="348388288"/>
        <c:axId val="348388680"/>
      </c:barChart>
      <c:catAx>
        <c:axId val="348388288"/>
        <c:scaling>
          <c:orientation val="minMax"/>
        </c:scaling>
        <c:delete val="1"/>
        <c:axPos val="l"/>
        <c:numFmt formatCode="General" sourceLinked="1"/>
        <c:majorTickMark val="none"/>
        <c:minorTickMark val="none"/>
        <c:tickLblPos val="nextTo"/>
        <c:crossAx val="348388680"/>
        <c:crosses val="autoZero"/>
        <c:auto val="1"/>
        <c:lblAlgn val="ctr"/>
        <c:lblOffset val="100"/>
        <c:noMultiLvlLbl val="0"/>
      </c:catAx>
      <c:valAx>
        <c:axId val="34838868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48388288"/>
        <c:crosses val="autoZero"/>
        <c:crossBetween val="between"/>
      </c:valAx>
      <c:spPr>
        <a:blipFill>
          <a:blip xmlns:r="http://schemas.openxmlformats.org/officeDocument/2006/relationships" r:embed="rId3"/>
          <a:stretch>
            <a:fillRect/>
          </a:stretch>
        </a:blipFill>
        <a:ln>
          <a:noFill/>
        </a:ln>
        <a:effectLst/>
      </c:spPr>
    </c:plotArea>
    <c:plotVisOnly val="1"/>
    <c:dispBlanksAs val="gap"/>
    <c:showDLblsOverMax val="0"/>
  </c:chart>
  <c:spPr>
    <a:solidFill>
      <a:schemeClr val="bg1"/>
    </a:solidFill>
    <a:ln w="19050" cap="flat" cmpd="sng" algn="ctr">
      <a:noFill/>
      <a:round/>
    </a:ln>
    <a:effectLst/>
  </c:spPr>
  <c:txPr>
    <a:bodyPr anchor="t" anchorCtr="1"/>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0968779836817"/>
          <c:y val="8.9913896194265958E-2"/>
          <c:w val="0.76638044103892033"/>
          <c:h val="0.82017220761146814"/>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101-490B-8B3A-C6F26E41F70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101-490B-8B3A-C6F26E41F70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101-490B-8B3A-C6F26E41F70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101-490B-8B3A-C6F26E41F70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101-490B-8B3A-C6F26E41F70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101-490B-8B3A-C6F26E41F700}"/>
              </c:ext>
            </c:extLst>
          </c:dPt>
          <c:dLbls>
            <c:dLbl>
              <c:idx val="0"/>
              <c:layout>
                <c:manualLayout>
                  <c:x val="0.13471502590673576"/>
                  <c:y val="-5.187481773111696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02D7E89-63B5-4C0D-A129-7A701C3CC675}" type="CATEGORYNAME">
                      <a:rPr lang="en-US"/>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01-490B-8B3A-C6F26E41F700}"/>
                </c:ext>
              </c:extLst>
            </c:dLbl>
            <c:dLbl>
              <c:idx val="1"/>
              <c:layout>
                <c:manualLayout>
                  <c:x val="-0.15354212644543669"/>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D0DB6D3-631A-4AF7-806F-2364FB824C28}" type="CATEGORYNAME">
                      <a:rPr lang="en-US"/>
                      <a:pPr>
                        <a:defRPr>
                          <a:solidFill>
                            <a:schemeClr val="accent1"/>
                          </a:solidFill>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01-490B-8B3A-C6F26E41F700}"/>
                </c:ext>
              </c:extLst>
            </c:dLbl>
            <c:dLbl>
              <c:idx val="2"/>
              <c:layout>
                <c:manualLayout>
                  <c:x val="-0.14969631885461115"/>
                  <c:y val="6.8557653951800163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44AEC898-991C-4138-A735-64FED666A018}" type="CATEGORYNAME">
                      <a:rPr lang="en-US"/>
                      <a:pPr>
                        <a:defRPr>
                          <a:solidFill>
                            <a:schemeClr val="accent1"/>
                          </a:solidFill>
                        </a:defRPr>
                      </a:pPr>
                      <a:t>[CATEGORY NAME]</a:t>
                    </a:fld>
                    <a:r>
                      <a:rPr lang="en-US" baseline="0"/>
                      <a:t>
</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034095866179241E-2"/>
                      <c:h val="6.0309752348044775E-2"/>
                    </c:manualLayout>
                  </c15:layout>
                  <c15:dlblFieldTable/>
                  <c15:showDataLabelsRange val="0"/>
                </c:ext>
                <c:ext xmlns:c16="http://schemas.microsoft.com/office/drawing/2014/chart" uri="{C3380CC4-5D6E-409C-BE32-E72D297353CC}">
                  <c16:uniqueId val="{00000005-5101-490B-8B3A-C6F26E41F700}"/>
                </c:ext>
              </c:extLst>
            </c:dLbl>
            <c:dLbl>
              <c:idx val="3"/>
              <c:layout>
                <c:manualLayout>
                  <c:x val="-9.3825719667965435E-2"/>
                  <c:y val="-5.7674914476612528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2F379514-F633-4901-A147-D7A849BB95DB}" type="CATEGORYNAME">
                      <a:rPr lang="en-US"/>
                      <a:pPr>
                        <a:defRPr>
                          <a:solidFill>
                            <a:schemeClr val="accent1"/>
                          </a:solidFill>
                        </a:defRPr>
                      </a:pPr>
                      <a:t>[CATEGORY NAME]</a:t>
                    </a:fld>
                    <a:r>
                      <a:rPr lang="en-US" baseline="0"/>
                      <a:t>
</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731992108732123"/>
                      <c:h val="8.0956572896630288E-2"/>
                    </c:manualLayout>
                  </c15:layout>
                  <c15:dlblFieldTable/>
                  <c15:showDataLabelsRange val="0"/>
                </c:ext>
                <c:ext xmlns:c16="http://schemas.microsoft.com/office/drawing/2014/chart" uri="{C3380CC4-5D6E-409C-BE32-E72D297353CC}">
                  <c16:uniqueId val="{00000007-5101-490B-8B3A-C6F26E41F700}"/>
                </c:ext>
              </c:extLst>
            </c:dLbl>
            <c:dLbl>
              <c:idx val="4"/>
              <c:layout>
                <c:manualLayout>
                  <c:x val="-6.9395519272234252E-2"/>
                  <c:y val="-7.228221985258073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81F9455-C745-4CC8-B22F-B3B2AFF88473}" type="CATEGORYNAME">
                      <a:rPr lang="en-US"/>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101-490B-8B3A-C6F26E41F700}"/>
                </c:ext>
              </c:extLst>
            </c:dLbl>
            <c:dLbl>
              <c:idx val="5"/>
              <c:layout>
                <c:manualLayout>
                  <c:x val="3.7301074900116769E-2"/>
                  <c:y val="-4.176460407123942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E579F33-C317-463C-9645-4324C1069A74}" type="CATEGORYNAME">
                      <a:rPr lang="en-US"/>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101-490B-8B3A-C6F26E41F70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Sheet4!$D$9:$D$14</c:f>
              <c:strCache>
                <c:ptCount val="6"/>
                <c:pt idx="0">
                  <c:v>Admin</c:v>
                </c:pt>
                <c:pt idx="1">
                  <c:v>Police</c:v>
                </c:pt>
                <c:pt idx="2">
                  <c:v>Court</c:v>
                </c:pt>
                <c:pt idx="3">
                  <c:v>City Council</c:v>
                </c:pt>
                <c:pt idx="4">
                  <c:v>Parks</c:v>
                </c:pt>
                <c:pt idx="5">
                  <c:v>Planning</c:v>
                </c:pt>
              </c:strCache>
            </c:strRef>
          </c:cat>
          <c:val>
            <c:numRef>
              <c:f>Sheet4!$E$9:$E$14</c:f>
              <c:numCache>
                <c:formatCode>General</c:formatCode>
                <c:ptCount val="6"/>
                <c:pt idx="0">
                  <c:v>1358478</c:v>
                </c:pt>
                <c:pt idx="1">
                  <c:v>3819170</c:v>
                </c:pt>
                <c:pt idx="2">
                  <c:v>232985</c:v>
                </c:pt>
                <c:pt idx="3">
                  <c:v>69810</c:v>
                </c:pt>
                <c:pt idx="4">
                  <c:v>195669</c:v>
                </c:pt>
                <c:pt idx="5">
                  <c:v>324719</c:v>
                </c:pt>
              </c:numCache>
            </c:numRef>
          </c:val>
          <c:extLst>
            <c:ext xmlns:c16="http://schemas.microsoft.com/office/drawing/2014/chart" uri="{C3380CC4-5D6E-409C-BE32-E72D297353CC}">
              <c16:uniqueId val="{0000000C-5101-490B-8B3A-C6F26E41F70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300AEC-70BA-44BD-A71C-E4A280129559}" type="datetimeFigureOut">
              <a:rPr lang="en-US" smtClean="0"/>
              <a:t>3/21/2024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AA5CA2-1D4A-4AD9-A565-4FC070081206}" type="slidenum">
              <a:rPr lang="en-US" smtClean="0"/>
              <a:t>‹#›</a:t>
            </a:fld>
            <a:endParaRPr lang="en-US"/>
          </a:p>
        </p:txBody>
      </p:sp>
    </p:spTree>
    <p:extLst>
      <p:ext uri="{BB962C8B-B14F-4D97-AF65-F5344CB8AC3E}">
        <p14:creationId xmlns:p14="http://schemas.microsoft.com/office/powerpoint/2010/main" val="275127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BBA9-4756-BAB2-6FB8-9EC40AF2F1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37E08-AEB2-092F-202A-C5E5E3A7C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3A623-9E94-F9F0-5C56-7CF2210B6A6D}"/>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3F3ECF1C-C8C2-1990-24DE-32CD2F2E7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F4884-9AD6-9009-68B7-9A9D9A74242A}"/>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105969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AD2D-7CCE-85B5-813F-E576BA134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6418D-4FB4-C3D7-FF0A-9E69EB0E2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6699-6340-6C79-147E-58AC73AA3F49}"/>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6144B526-9510-34DB-DD53-B653698CD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6A6D5-4735-DAD2-5AB2-BBFFB2DE96FB}"/>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21343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16CA8-1787-23D5-5E9A-88B0DE9D7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D1156E-8CD6-AD75-2A82-5685CAD84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F9A1-EF77-C525-CB49-2C11D90C6173}"/>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2B4FE467-EA93-4EEB-6035-415FD3076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FAF90-D4EB-C3BD-B0BB-91A1B539F92B}"/>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97737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E1BB-051D-B046-00FE-0E2AB6E9F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448F3-8992-190A-96CB-6E60802B0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AF747-99AF-9E84-458C-E2444BF7DFEE}"/>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09EB5F9A-F707-90CC-FB09-0C341C533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8B9D4-CD22-1FF6-8DF7-F773A5EEDF24}"/>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59234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AF37-70E8-960A-1A13-BE6B35C078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2E5141-0C58-EE25-42D9-695229866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11887-841F-0ABE-72C4-B203B181D059}"/>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9450006A-40DE-4CA9-FA88-ACCC0DA3E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DC4B2-8393-DCF1-FA6A-784C4367A99B}"/>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139224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0555-DE4B-3485-6CEE-A27B73230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4D6D0-0BBB-658F-633D-C3649A8E4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29E1E-24D9-C934-A507-2FA40013C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20F0-D849-9C66-F0E9-0614193B99DB}"/>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6" name="Footer Placeholder 5">
            <a:extLst>
              <a:ext uri="{FF2B5EF4-FFF2-40B4-BE49-F238E27FC236}">
                <a16:creationId xmlns:a16="http://schemas.microsoft.com/office/drawing/2014/main" id="{144892BD-C936-BD38-9646-CBA688D58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EB7B1-8C5E-54C6-6991-3909C526C02D}"/>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422215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1E08-6F85-9EA7-744E-B311EC1E4B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ECBB71-0C7E-852B-29D9-5695037AC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A2DFC-B689-18BF-C623-4D681EEDB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86D3A-D710-61EC-1A18-47BDB4123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26D79-7DA1-8B45-12CC-AC481FA24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30EED-8710-0844-7D7C-53C1266D5B06}"/>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8" name="Footer Placeholder 7">
            <a:extLst>
              <a:ext uri="{FF2B5EF4-FFF2-40B4-BE49-F238E27FC236}">
                <a16:creationId xmlns:a16="http://schemas.microsoft.com/office/drawing/2014/main" id="{D6F5C2D1-2EE9-9012-C88C-411188448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B5742E-BBD0-D0F6-F772-48D3307FE48B}"/>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343915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2B9A-C2AD-F1A7-BC3C-3FF35D173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54289-68F2-42C6-8260-9F40039E02A4}"/>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4" name="Footer Placeholder 3">
            <a:extLst>
              <a:ext uri="{FF2B5EF4-FFF2-40B4-BE49-F238E27FC236}">
                <a16:creationId xmlns:a16="http://schemas.microsoft.com/office/drawing/2014/main" id="{A170AA10-78E5-595A-035C-70DBA44537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CE2412-7833-EE4A-3BD7-8EA3CD46F5BB}"/>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179292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DCCF1-32FE-9E2B-7BB0-B26E94D05A2D}"/>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3" name="Footer Placeholder 2">
            <a:extLst>
              <a:ext uri="{FF2B5EF4-FFF2-40B4-BE49-F238E27FC236}">
                <a16:creationId xmlns:a16="http://schemas.microsoft.com/office/drawing/2014/main" id="{CCB739F3-5B32-3A69-8BCB-08CE57F96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C35E-DFC2-E821-4220-D32568E44650}"/>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312920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C02B-EEE6-2D3B-B35F-91A249613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F0F5D-0FC5-4AF4-BC78-F50881F8A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631E1F-16D4-4701-67E7-F9F01FB72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692F8-F72C-7305-FF2A-6C17CC20D06B}"/>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6" name="Footer Placeholder 5">
            <a:extLst>
              <a:ext uri="{FF2B5EF4-FFF2-40B4-BE49-F238E27FC236}">
                <a16:creationId xmlns:a16="http://schemas.microsoft.com/office/drawing/2014/main" id="{15146AF6-F974-8A0E-183A-84931A800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2C42E-E89B-5032-BFFD-0A0C53ACD762}"/>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33918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E348-24B9-78F0-4A35-DA23177DD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1BB19-F871-30BF-2BD5-4ECDC7A91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9411CA-824F-B5FA-FE65-2D5D6EB20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73654-AE2A-4F5B-9621-80C3AB96ADD3}"/>
              </a:ext>
            </a:extLst>
          </p:cNvPr>
          <p:cNvSpPr>
            <a:spLocks noGrp="1"/>
          </p:cNvSpPr>
          <p:nvPr>
            <p:ph type="dt" sz="half" idx="10"/>
          </p:nvPr>
        </p:nvSpPr>
        <p:spPr/>
        <p:txBody>
          <a:bodyPr/>
          <a:lstStyle/>
          <a:p>
            <a:fld id="{D3ECF66B-FBB7-4EF6-ABE7-5666439256C5}" type="datetimeFigureOut">
              <a:rPr lang="en-US" smtClean="0"/>
              <a:t>3/21/2024</a:t>
            </a:fld>
            <a:endParaRPr lang="en-US"/>
          </a:p>
        </p:txBody>
      </p:sp>
      <p:sp>
        <p:nvSpPr>
          <p:cNvPr id="6" name="Footer Placeholder 5">
            <a:extLst>
              <a:ext uri="{FF2B5EF4-FFF2-40B4-BE49-F238E27FC236}">
                <a16:creationId xmlns:a16="http://schemas.microsoft.com/office/drawing/2014/main" id="{B2654EF6-06C3-2AA0-4160-57C38CF3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03EC1-3001-5155-116B-036D6092603F}"/>
              </a:ext>
            </a:extLst>
          </p:cNvPr>
          <p:cNvSpPr>
            <a:spLocks noGrp="1"/>
          </p:cNvSpPr>
          <p:nvPr>
            <p:ph type="sldNum" sz="quarter" idx="12"/>
          </p:nvPr>
        </p:nvSpPr>
        <p:spPr/>
        <p:txBody>
          <a:bodyPr/>
          <a:lstStyle/>
          <a:p>
            <a:fld id="{6DFC2B89-0A07-4775-98F4-649777C2AA77}" type="slidenum">
              <a:rPr lang="en-US" smtClean="0"/>
              <a:t>‹#›</a:t>
            </a:fld>
            <a:endParaRPr lang="en-US"/>
          </a:p>
        </p:txBody>
      </p:sp>
    </p:spTree>
    <p:extLst>
      <p:ext uri="{BB962C8B-B14F-4D97-AF65-F5344CB8AC3E}">
        <p14:creationId xmlns:p14="http://schemas.microsoft.com/office/powerpoint/2010/main" val="355568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23A36-CDEF-9DB6-F2BF-FD38F51DB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A28C7-4FAF-1096-457A-0EEDA9C5F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08657-80DC-76C9-DB84-89D043800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CF66B-FBB7-4EF6-ABE7-5666439256C5}" type="datetimeFigureOut">
              <a:rPr lang="en-US" smtClean="0"/>
              <a:t>3/21/2024</a:t>
            </a:fld>
            <a:endParaRPr lang="en-US"/>
          </a:p>
        </p:txBody>
      </p:sp>
      <p:sp>
        <p:nvSpPr>
          <p:cNvPr id="5" name="Footer Placeholder 4">
            <a:extLst>
              <a:ext uri="{FF2B5EF4-FFF2-40B4-BE49-F238E27FC236}">
                <a16:creationId xmlns:a16="http://schemas.microsoft.com/office/drawing/2014/main" id="{17A28649-9403-E6F3-163F-E81B8148F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8E37C-8AE3-8D2E-A2E6-BA21728DB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C2B89-0A07-4775-98F4-649777C2AA77}" type="slidenum">
              <a:rPr lang="en-US" smtClean="0"/>
              <a:t>‹#›</a:t>
            </a:fld>
            <a:endParaRPr lang="en-US"/>
          </a:p>
        </p:txBody>
      </p:sp>
    </p:spTree>
    <p:extLst>
      <p:ext uri="{BB962C8B-B14F-4D97-AF65-F5344CB8AC3E}">
        <p14:creationId xmlns:p14="http://schemas.microsoft.com/office/powerpoint/2010/main" val="96628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chauran@cityofmolalla.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freeimageslive.co.uk/free_stock_image/growing-funds-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17198-traffic-light-png-h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ko/%EA%B5%90%ED%86%B5-%EC%8B%A0%ED%98%B8-%EB%B2%A1%ED%84%B0-%EA%B5%90%ED%86%B5-%EB%8F%84%EB%A1%9C-%EB%85%B9%EC%83%89-%EC%8B%A0%ED%98%B8%EB%93%B1-%EC%A1%B0%EC%A0%88-%EA%B8%B0%ED%98%B8-%ED%99%A9%EC%83%89-2731969/"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D81F6-C535-3C8A-B0E2-E1EB1FF3D9F7}"/>
              </a:ext>
            </a:extLst>
          </p:cNvPr>
          <p:cNvSpPr>
            <a:spLocks noGrp="1"/>
          </p:cNvSpPr>
          <p:nvPr>
            <p:ph type="ctrTitle"/>
          </p:nvPr>
        </p:nvSpPr>
        <p:spPr>
          <a:xfrm>
            <a:off x="5676261" y="2970719"/>
            <a:ext cx="6029784" cy="1962096"/>
          </a:xfrm>
        </p:spPr>
        <p:txBody>
          <a:bodyPr anchor="t">
            <a:normAutofit/>
          </a:bodyPr>
          <a:lstStyle/>
          <a:p>
            <a:r>
              <a:rPr lang="en-US" sz="4000" dirty="0">
                <a:solidFill>
                  <a:schemeClr val="tx2"/>
                </a:solidFill>
              </a:rPr>
              <a:t>Local Budgeting in Oregon</a:t>
            </a:r>
            <a:br>
              <a:rPr lang="en-US" sz="4000" dirty="0">
                <a:solidFill>
                  <a:schemeClr val="tx2"/>
                </a:solidFill>
              </a:rPr>
            </a:br>
            <a:r>
              <a:rPr lang="en-US" sz="4000" dirty="0">
                <a:solidFill>
                  <a:schemeClr val="tx2"/>
                </a:solidFill>
              </a:rPr>
              <a:t>OR Revised Statutes </a:t>
            </a:r>
            <a:br>
              <a:rPr lang="en-US" sz="4000" dirty="0">
                <a:solidFill>
                  <a:schemeClr val="tx2"/>
                </a:solidFill>
              </a:rPr>
            </a:br>
            <a:r>
              <a:rPr lang="en-US" sz="4000" dirty="0">
                <a:solidFill>
                  <a:schemeClr val="tx2"/>
                </a:solidFill>
              </a:rPr>
              <a:t>(ORS 294)</a:t>
            </a:r>
          </a:p>
        </p:txBody>
      </p:sp>
      <p:sp>
        <p:nvSpPr>
          <p:cNvPr id="3" name="Subtitle 2">
            <a:extLst>
              <a:ext uri="{FF2B5EF4-FFF2-40B4-BE49-F238E27FC236}">
                <a16:creationId xmlns:a16="http://schemas.microsoft.com/office/drawing/2014/main" id="{E8F1B445-7292-D33A-EE89-7B182F807A8D}"/>
              </a:ext>
            </a:extLst>
          </p:cNvPr>
          <p:cNvSpPr>
            <a:spLocks noGrp="1"/>
          </p:cNvSpPr>
          <p:nvPr>
            <p:ph type="subTitle" idx="1"/>
          </p:nvPr>
        </p:nvSpPr>
        <p:spPr>
          <a:xfrm>
            <a:off x="4599709" y="628073"/>
            <a:ext cx="7472217" cy="1962095"/>
          </a:xfrm>
        </p:spPr>
        <p:txBody>
          <a:bodyPr anchor="b">
            <a:noAutofit/>
          </a:bodyPr>
          <a:lstStyle/>
          <a:p>
            <a:pPr algn="l"/>
            <a:r>
              <a:rPr lang="en-US" sz="3600" b="1" dirty="0">
                <a:solidFill>
                  <a:schemeClr val="accent1">
                    <a:lumMod val="75000"/>
                  </a:schemeClr>
                </a:solidFill>
              </a:rPr>
              <a:t>City of Molalla Finance Department </a:t>
            </a:r>
          </a:p>
          <a:p>
            <a:pPr algn="l"/>
            <a:r>
              <a:rPr lang="en-US" sz="3600" b="1" dirty="0">
                <a:solidFill>
                  <a:schemeClr val="accent1">
                    <a:lumMod val="75000"/>
                  </a:schemeClr>
                </a:solidFill>
              </a:rPr>
              <a:t>Finance Director: Cindy Chauran</a:t>
            </a:r>
          </a:p>
          <a:p>
            <a:pPr algn="l"/>
            <a:r>
              <a:rPr lang="en-US" sz="3600" b="1" dirty="0">
                <a:solidFill>
                  <a:schemeClr val="accent1">
                    <a:lumMod val="75000"/>
                  </a:schemeClr>
                </a:solidFill>
              </a:rPr>
              <a:t>Senior Accountant: Suzan Duffy</a:t>
            </a:r>
          </a:p>
        </p:txBody>
      </p:sp>
      <p:pic>
        <p:nvPicPr>
          <p:cNvPr id="5" name="Picture 4" descr="A logo with a mountain and trees&#10;&#10;Description automatically generated">
            <a:extLst>
              <a:ext uri="{FF2B5EF4-FFF2-40B4-BE49-F238E27FC236}">
                <a16:creationId xmlns:a16="http://schemas.microsoft.com/office/drawing/2014/main" id="{6B765542-44A7-19C9-231C-4638A5AD2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64" y="1856370"/>
            <a:ext cx="4141760" cy="4111417"/>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169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79CF-AD95-6EEE-237D-8C3D41000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FAB29-413E-834D-6FE5-1BFE625ABA1A}"/>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Let’s put it to a test?</a:t>
            </a:r>
          </a:p>
        </p:txBody>
      </p:sp>
      <p:sp>
        <p:nvSpPr>
          <p:cNvPr id="3" name="Content Placeholder 2">
            <a:extLst>
              <a:ext uri="{FF2B5EF4-FFF2-40B4-BE49-F238E27FC236}">
                <a16:creationId xmlns:a16="http://schemas.microsoft.com/office/drawing/2014/main" id="{FB2767C6-3DA3-477C-E68F-83B3009ACAEE}"/>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normAutofit/>
          </a:bodyPr>
          <a:lstStyle/>
          <a:p>
            <a:pPr marL="0" indent="0">
              <a:buNone/>
            </a:pPr>
            <a:r>
              <a:rPr lang="en-US" dirty="0">
                <a:ln w="0"/>
                <a:solidFill>
                  <a:schemeClr val="tx1"/>
                </a:solidFill>
                <a:effectLst>
                  <a:outerShdw blurRad="38100" dist="19050" dir="2700000" algn="tl" rotWithShape="0">
                    <a:schemeClr val="dk1">
                      <a:alpha val="40000"/>
                    </a:schemeClr>
                  </a:outerShdw>
                </a:effectLst>
              </a:rPr>
              <a:t>5) The street fund would like to overlay some more streets because fall has been so nice, and they were not planning on having such nice weather. They have exhausted their budget for the year and asked if the general fund could pay for the additional paving? </a:t>
            </a:r>
          </a:p>
          <a:p>
            <a:pPr marL="0" indent="0">
              <a:buNone/>
            </a:pPr>
            <a:r>
              <a:rPr lang="en-US" dirty="0">
                <a:ln w="0"/>
                <a:solidFill>
                  <a:schemeClr val="tx1"/>
                </a:solidFill>
                <a:effectLst>
                  <a:outerShdw blurRad="38100" dist="19050" dir="2700000" algn="tl" rotWithShape="0">
                    <a:schemeClr val="dk1">
                      <a:alpha val="40000"/>
                    </a:schemeClr>
                  </a:outerShdw>
                </a:effectLst>
              </a:rPr>
              <a:t>6) The water department started a capital project and need to use a backhoe. The current backhoe was very old and broke down. It was decided that a new backhoe would need to be purchased. Public works also knew that a backhoe would be needed for future sewer, storm, and parks projects. Can the backhoe be paid for out of the fleet fund since the enterprise and general fund originally made the transfers to the fleet fund?</a:t>
            </a:r>
          </a:p>
          <a:p>
            <a:pPr marL="0" indent="0">
              <a:buNone/>
            </a:pP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descr="A logo with a mountain and trees&#10;&#10;Description automatically generated">
            <a:extLst>
              <a:ext uri="{FF2B5EF4-FFF2-40B4-BE49-F238E27FC236}">
                <a16:creationId xmlns:a16="http://schemas.microsoft.com/office/drawing/2014/main" id="{314C730F-7E97-6283-632C-4B3AFA969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28028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4B7C7-7DDF-5DC5-3E3A-2BE9FAE28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85690-3DD1-88C0-0E14-1A19F31F1680}"/>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Let’s put it to a test?</a:t>
            </a:r>
          </a:p>
        </p:txBody>
      </p:sp>
      <p:sp>
        <p:nvSpPr>
          <p:cNvPr id="3" name="Content Placeholder 2">
            <a:extLst>
              <a:ext uri="{FF2B5EF4-FFF2-40B4-BE49-F238E27FC236}">
                <a16:creationId xmlns:a16="http://schemas.microsoft.com/office/drawing/2014/main" id="{5A623EBE-6EAB-4775-9D57-C0F405CEF3A4}"/>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normAutofit lnSpcReduction="10000"/>
          </a:bodyPr>
          <a:lstStyle/>
          <a:p>
            <a:pPr marL="0" indent="0">
              <a:buNone/>
            </a:pPr>
            <a:r>
              <a:rPr lang="en-US" dirty="0">
                <a:ln w="0"/>
                <a:solidFill>
                  <a:schemeClr val="tx1"/>
                </a:solidFill>
                <a:effectLst>
                  <a:outerShdw blurRad="38100" dist="19050" dir="2700000" algn="tl" rotWithShape="0">
                    <a:schemeClr val="dk1">
                      <a:alpha val="40000"/>
                    </a:schemeClr>
                  </a:outerShdw>
                </a:effectLst>
              </a:rPr>
              <a:t>7) Public Works has received many complaints regarding the potholes on HWY 211 through town. Can the street fund pay for the repairs of these potholes?</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0" indent="0">
              <a:buNone/>
            </a:pPr>
            <a:r>
              <a:rPr lang="en-US" dirty="0">
                <a:ln w="0"/>
                <a:solidFill>
                  <a:schemeClr val="tx1"/>
                </a:solidFill>
                <a:effectLst>
                  <a:outerShdw blurRad="38100" dist="19050" dir="2700000" algn="tl" rotWithShape="0">
                    <a:schemeClr val="dk1">
                      <a:alpha val="40000"/>
                    </a:schemeClr>
                  </a:outerShdw>
                </a:effectLst>
              </a:rPr>
              <a:t>8) The sewer system development charges had a large carry over balance with current inflation at an all time high could this money be used to offset the customers sewer bills?</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0" indent="0">
              <a:buNone/>
            </a:pPr>
            <a:r>
              <a:rPr lang="en-US" dirty="0">
                <a:ln w="0"/>
                <a:solidFill>
                  <a:schemeClr val="tx1"/>
                </a:solidFill>
                <a:effectLst>
                  <a:outerShdw blurRad="38100" dist="19050" dir="2700000" algn="tl" rotWithShape="0">
                    <a:schemeClr val="dk1">
                      <a:alpha val="40000"/>
                    </a:schemeClr>
                  </a:outerShdw>
                </a:effectLst>
              </a:rPr>
              <a:t>9) The sewer plant would like to add a Full-Time position. Can sewer system development charges be used to pay for this positions salary and benefits?</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0" indent="0">
              <a:buNone/>
            </a:pP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descr="A logo with a mountain and trees&#10;&#10;Description automatically generated">
            <a:extLst>
              <a:ext uri="{FF2B5EF4-FFF2-40B4-BE49-F238E27FC236}">
                <a16:creationId xmlns:a16="http://schemas.microsoft.com/office/drawing/2014/main" id="{160B2973-2F4F-B2FF-295C-1DF0FB965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73783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mountain and trees&#10;&#10;Description automatically generated">
            <a:extLst>
              <a:ext uri="{FF2B5EF4-FFF2-40B4-BE49-F238E27FC236}">
                <a16:creationId xmlns:a16="http://schemas.microsoft.com/office/drawing/2014/main" id="{60AD4E3F-E689-A59E-76EC-A6FDC6CD5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TextBox 5">
            <a:extLst>
              <a:ext uri="{FF2B5EF4-FFF2-40B4-BE49-F238E27FC236}">
                <a16:creationId xmlns:a16="http://schemas.microsoft.com/office/drawing/2014/main" id="{23EEEC1D-141A-75D5-703F-5B91DF16EB73}"/>
              </a:ext>
            </a:extLst>
          </p:cNvPr>
          <p:cNvSpPr txBox="1"/>
          <p:nvPr/>
        </p:nvSpPr>
        <p:spPr>
          <a:xfrm>
            <a:off x="1820175" y="466959"/>
            <a:ext cx="9368286" cy="6186309"/>
          </a:xfrm>
          <a:prstGeom prst="rect">
            <a:avLst/>
          </a:prstGeom>
          <a:noFill/>
        </p:spPr>
        <p:txBody>
          <a:bodyPr wrap="square" rtlCol="0">
            <a:spAutoFit/>
          </a:bodyPr>
          <a:lstStyle/>
          <a:p>
            <a:r>
              <a:rPr lang="en-US" b="1" dirty="0"/>
              <a:t>Some take aways to keep in mind when reviewing a municipality budget.</a:t>
            </a:r>
          </a:p>
          <a:p>
            <a:endParaRPr lang="en-US" dirty="0"/>
          </a:p>
          <a:p>
            <a:r>
              <a:rPr lang="en-US" b="1" u="sng" dirty="0"/>
              <a:t>Enterprise Funds consist of the Sewer, Water, and Stormwater Funds.</a:t>
            </a:r>
          </a:p>
          <a:p>
            <a:endParaRPr lang="en-US" u="sng" dirty="0"/>
          </a:p>
          <a:p>
            <a:r>
              <a:rPr lang="en-US" dirty="0"/>
              <a:t>*Spending from Enterprise Funds are </a:t>
            </a:r>
            <a:r>
              <a:rPr lang="en-US" b="1" u="sng" dirty="0"/>
              <a:t>RESTRICTED</a:t>
            </a:r>
            <a:r>
              <a:rPr lang="en-US" u="sng" dirty="0"/>
              <a:t> </a:t>
            </a:r>
            <a:r>
              <a:rPr lang="en-US" dirty="0"/>
              <a:t>to providing the services paid for by ratepayers.</a:t>
            </a:r>
          </a:p>
          <a:p>
            <a:r>
              <a:rPr lang="en-US" dirty="0"/>
              <a:t>*Spending from the Debt Service Funds is </a:t>
            </a:r>
            <a:r>
              <a:rPr lang="en-US" b="1" u="sng" dirty="0"/>
              <a:t>RESTRICTED</a:t>
            </a:r>
            <a:r>
              <a:rPr lang="en-US" dirty="0"/>
              <a:t> to paying and reserving the required  </a:t>
            </a:r>
          </a:p>
          <a:p>
            <a:r>
              <a:rPr lang="en-US" dirty="0"/>
              <a:t>  principal and interest payment on bonds and loans.</a:t>
            </a:r>
          </a:p>
          <a:p>
            <a:r>
              <a:rPr lang="en-US" dirty="0"/>
              <a:t>*Spending from special revenue funds are </a:t>
            </a:r>
            <a:r>
              <a:rPr lang="en-US" b="1" u="sng" dirty="0"/>
              <a:t>RESTRICTED</a:t>
            </a:r>
            <a:r>
              <a:rPr lang="en-US" dirty="0"/>
              <a:t> to the purpose required by the funding   </a:t>
            </a:r>
          </a:p>
          <a:p>
            <a:r>
              <a:rPr lang="en-US" dirty="0"/>
              <a:t>  source.</a:t>
            </a:r>
          </a:p>
          <a:p>
            <a:endParaRPr lang="en-US" dirty="0"/>
          </a:p>
          <a:p>
            <a:r>
              <a:rPr lang="en-US" b="1" u="sng" dirty="0"/>
              <a:t>NOTE:</a:t>
            </a:r>
            <a:r>
              <a:rPr lang="en-US" dirty="0"/>
              <a:t> These funds cannot share expenses between each other at anytime for any reason.</a:t>
            </a:r>
          </a:p>
          <a:p>
            <a:endParaRPr lang="en-US" dirty="0"/>
          </a:p>
          <a:p>
            <a:r>
              <a:rPr lang="en-US" dirty="0"/>
              <a:t>If you have any questions regarding any of the information in this presentation or would like to reach out with a question, feel free to call or email me anytime!</a:t>
            </a:r>
          </a:p>
          <a:p>
            <a:endParaRPr lang="en-US" dirty="0"/>
          </a:p>
          <a:p>
            <a:r>
              <a:rPr lang="en-US" dirty="0"/>
              <a:t>Thank you,</a:t>
            </a:r>
          </a:p>
          <a:p>
            <a:endParaRPr lang="en-US" dirty="0"/>
          </a:p>
          <a:p>
            <a:r>
              <a:rPr lang="en-US" dirty="0"/>
              <a:t>Cindy Chauran</a:t>
            </a:r>
          </a:p>
          <a:p>
            <a:r>
              <a:rPr lang="en-US" dirty="0"/>
              <a:t>Finance Director</a:t>
            </a:r>
          </a:p>
          <a:p>
            <a:r>
              <a:rPr lang="en-US" dirty="0">
                <a:hlinkClick r:id="rId3"/>
              </a:rPr>
              <a:t>cchauran@cityofmolalla.com</a:t>
            </a:r>
            <a:endParaRPr lang="en-US" dirty="0"/>
          </a:p>
          <a:p>
            <a:r>
              <a:rPr lang="en-US" dirty="0"/>
              <a:t>503.759.0221</a:t>
            </a:r>
          </a:p>
          <a:p>
            <a:r>
              <a:rPr lang="en-US" dirty="0"/>
              <a:t> </a:t>
            </a:r>
          </a:p>
        </p:txBody>
      </p:sp>
    </p:spTree>
    <p:extLst>
      <p:ext uri="{BB962C8B-B14F-4D97-AF65-F5344CB8AC3E}">
        <p14:creationId xmlns:p14="http://schemas.microsoft.com/office/powerpoint/2010/main" val="354794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5363-6FA7-1748-4DDE-A8D36BC776F1}"/>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What does Budget Law Do for the City?</a:t>
            </a:r>
          </a:p>
        </p:txBody>
      </p:sp>
      <p:sp>
        <p:nvSpPr>
          <p:cNvPr id="3" name="Content Placeholder 2">
            <a:extLst>
              <a:ext uri="{FF2B5EF4-FFF2-40B4-BE49-F238E27FC236}">
                <a16:creationId xmlns:a16="http://schemas.microsoft.com/office/drawing/2014/main" id="{7359044B-03EB-1237-4D7C-42EAE423EDB2}"/>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p>
            <a:pPr marL="0" indent="0">
              <a:buNone/>
            </a:pPr>
            <a:r>
              <a:rPr lang="en-US" dirty="0">
                <a:ln w="0"/>
                <a:solidFill>
                  <a:schemeClr val="tx1"/>
                </a:solidFill>
                <a:effectLst>
                  <a:outerShdw blurRad="38100" dist="19050" dir="2700000" algn="tl" rotWithShape="0">
                    <a:schemeClr val="dk1">
                      <a:alpha val="40000"/>
                    </a:schemeClr>
                  </a:outerShdw>
                </a:effectLst>
              </a:rPr>
              <a:t>Budget Law provides  (2) key components to a Budget.</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514350" indent="-514350">
              <a:buAutoNum type="arabicParenR"/>
            </a:pPr>
            <a:r>
              <a:rPr lang="en-US" dirty="0">
                <a:ln w="0"/>
                <a:solidFill>
                  <a:schemeClr val="tx1"/>
                </a:solidFill>
                <a:effectLst>
                  <a:outerShdw blurRad="38100" dist="19050" dir="2700000" algn="tl" rotWithShape="0">
                    <a:schemeClr val="dk1">
                      <a:alpha val="40000"/>
                    </a:schemeClr>
                  </a:outerShdw>
                </a:effectLst>
              </a:rPr>
              <a:t>Creates procedures for preparing, processing, presenting, balancing, and administering the budget document each fiscal year. </a:t>
            </a:r>
          </a:p>
          <a:p>
            <a:pPr marL="514350" indent="-514350">
              <a:buAutoNum type="arabicParenR"/>
            </a:pPr>
            <a:r>
              <a:rPr lang="en-US" dirty="0">
                <a:ln w="0"/>
                <a:solidFill>
                  <a:schemeClr val="tx1"/>
                </a:solidFill>
                <a:effectLst>
                  <a:outerShdw blurRad="38100" dist="19050" dir="2700000" algn="tl" rotWithShape="0">
                    <a:schemeClr val="dk1">
                      <a:alpha val="40000"/>
                    </a:schemeClr>
                  </a:outerShdw>
                </a:effectLst>
              </a:rPr>
              <a:t>Requires </a:t>
            </a:r>
            <a:r>
              <a:rPr lang="en-US" b="1" i="1" u="sng" dirty="0">
                <a:ln w="0"/>
                <a:solidFill>
                  <a:schemeClr val="tx1"/>
                </a:solidFill>
                <a:effectLst>
                  <a:outerShdw blurRad="38100" dist="19050" dir="2700000" algn="tl" rotWithShape="0">
                    <a:schemeClr val="dk1">
                      <a:alpha val="40000"/>
                    </a:schemeClr>
                  </a:outerShdw>
                </a:effectLst>
              </a:rPr>
              <a:t>citizen</a:t>
            </a:r>
            <a:r>
              <a:rPr lang="en-US" dirty="0">
                <a:ln w="0"/>
                <a:solidFill>
                  <a:schemeClr val="tx1"/>
                </a:solidFill>
                <a:effectLst>
                  <a:outerShdw blurRad="38100" dist="19050" dir="2700000" algn="tl" rotWithShape="0">
                    <a:schemeClr val="dk1">
                      <a:alpha val="40000"/>
                    </a:schemeClr>
                  </a:outerShdw>
                </a:effectLst>
              </a:rPr>
              <a:t> </a:t>
            </a:r>
            <a:r>
              <a:rPr lang="en-US" b="1" i="1" u="sng" dirty="0">
                <a:ln w="0"/>
                <a:solidFill>
                  <a:schemeClr val="tx1"/>
                </a:solidFill>
                <a:effectLst>
                  <a:outerShdw blurRad="38100" dist="19050" dir="2700000" algn="tl" rotWithShape="0">
                    <a:schemeClr val="dk1">
                      <a:alpha val="40000"/>
                    </a:schemeClr>
                  </a:outerShdw>
                </a:effectLst>
              </a:rPr>
              <a:t>involvement</a:t>
            </a:r>
            <a:r>
              <a:rPr lang="en-US" dirty="0">
                <a:ln w="0"/>
                <a:solidFill>
                  <a:schemeClr val="tx1"/>
                </a:solidFill>
                <a:effectLst>
                  <a:outerShdw blurRad="38100" dist="19050" dir="2700000" algn="tl" rotWithShape="0">
                    <a:schemeClr val="dk1">
                      <a:alpha val="40000"/>
                    </a:schemeClr>
                  </a:outerShdw>
                </a:effectLst>
              </a:rPr>
              <a:t> by appointed volunteers becoming a Budget Committee Member. </a:t>
            </a:r>
          </a:p>
        </p:txBody>
      </p:sp>
      <p:sp>
        <p:nvSpPr>
          <p:cNvPr id="4" name="Rectangle 3">
            <a:extLst>
              <a:ext uri="{FF2B5EF4-FFF2-40B4-BE49-F238E27FC236}">
                <a16:creationId xmlns:a16="http://schemas.microsoft.com/office/drawing/2014/main" id="{60E5CC49-CFC8-7509-B26A-A3B6B51D884D}"/>
              </a:ext>
            </a:extLst>
          </p:cNvPr>
          <p:cNvSpPr/>
          <p:nvPr/>
        </p:nvSpPr>
        <p:spPr>
          <a:xfrm>
            <a:off x="2165230" y="4207104"/>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mountain and trees&#10;&#10;Description automatically generated">
            <a:extLst>
              <a:ext uri="{FF2B5EF4-FFF2-40B4-BE49-F238E27FC236}">
                <a16:creationId xmlns:a16="http://schemas.microsoft.com/office/drawing/2014/main" id="{4D1E75CB-5F98-3F2D-5885-804D92620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01985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5847-35CD-668B-4622-73ADE23B1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29F98-DAE9-CCFC-70C8-16F80E53CFD3}"/>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What is a Budget?</a:t>
            </a:r>
          </a:p>
        </p:txBody>
      </p:sp>
      <p:sp>
        <p:nvSpPr>
          <p:cNvPr id="3" name="Content Placeholder 2">
            <a:extLst>
              <a:ext uri="{FF2B5EF4-FFF2-40B4-BE49-F238E27FC236}">
                <a16:creationId xmlns:a16="http://schemas.microsoft.com/office/drawing/2014/main" id="{ED2A81D8-5C00-6301-36CD-54B5B1193257}"/>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p>
            <a:pPr marL="0" indent="0" algn="ctr">
              <a:buNone/>
            </a:pPr>
            <a:endParaRPr lang="en-US" dirty="0">
              <a:ln w="0"/>
              <a:solidFill>
                <a:schemeClr val="tx1"/>
              </a:solidFill>
              <a:effectLst>
                <a:outerShdw blurRad="38100" dist="19050" dir="2700000" algn="tl" rotWithShape="0">
                  <a:schemeClr val="dk1">
                    <a:alpha val="40000"/>
                  </a:schemeClr>
                </a:outerShdw>
              </a:effectLst>
            </a:endParaRPr>
          </a:p>
          <a:p>
            <a:pPr marL="0" indent="0" algn="ctr">
              <a:buNone/>
            </a:pPr>
            <a:r>
              <a:rPr lang="en-US" dirty="0">
                <a:ln w="0"/>
                <a:solidFill>
                  <a:schemeClr val="tx1"/>
                </a:solidFill>
                <a:effectLst>
                  <a:outerShdw blurRad="38100" dist="19050" dir="2700000" algn="tl" rotWithShape="0">
                    <a:schemeClr val="dk1">
                      <a:alpha val="40000"/>
                    </a:schemeClr>
                  </a:outerShdw>
                </a:effectLst>
              </a:rPr>
              <a:t>A budget is a financial plan containing </a:t>
            </a:r>
            <a:r>
              <a:rPr lang="en-US" b="1" i="1" u="sng" dirty="0">
                <a:ln w="0"/>
                <a:solidFill>
                  <a:schemeClr val="tx1"/>
                </a:solidFill>
                <a:effectLst>
                  <a:outerShdw blurRad="38100" dist="19050" dir="2700000" algn="tl" rotWithShape="0">
                    <a:schemeClr val="dk1">
                      <a:alpha val="40000"/>
                    </a:schemeClr>
                  </a:outerShdw>
                </a:effectLst>
              </a:rPr>
              <a:t>estimates  </a:t>
            </a:r>
            <a:r>
              <a:rPr lang="en-US" dirty="0">
                <a:ln w="0"/>
                <a:solidFill>
                  <a:schemeClr val="tx1"/>
                </a:solidFill>
              </a:rPr>
              <a:t>of revenues and expenditures for a fiscal year.</a:t>
            </a:r>
          </a:p>
          <a:p>
            <a:pPr marL="0" indent="0" algn="ctr">
              <a:buNone/>
            </a:pPr>
            <a:endParaRPr lang="en-US" b="1" i="1" u="sng" dirty="0">
              <a:ln w="0"/>
              <a:solidFill>
                <a:schemeClr val="tx1"/>
              </a:solidFill>
              <a:effectLst>
                <a:outerShdw blurRad="38100" dist="19050" dir="2700000" algn="tl" rotWithShape="0">
                  <a:schemeClr val="dk1">
                    <a:alpha val="40000"/>
                  </a:schemeClr>
                </a:outerShdw>
              </a:effectLst>
            </a:endParaRPr>
          </a:p>
          <a:p>
            <a:pPr marL="0" indent="0" algn="ctr">
              <a:buNone/>
            </a:pPr>
            <a:r>
              <a:rPr lang="en-US" dirty="0">
                <a:ln w="0"/>
                <a:solidFill>
                  <a:schemeClr val="tx1"/>
                </a:solidFill>
                <a:effectLst>
                  <a:outerShdw blurRad="38100" dist="19050" dir="2700000" algn="tl" rotWithShape="0">
                    <a:schemeClr val="dk1">
                      <a:alpha val="40000"/>
                    </a:schemeClr>
                  </a:outerShdw>
                </a:effectLst>
              </a:rPr>
              <a:t>A City’s fiscal year consists of the following months. </a:t>
            </a:r>
          </a:p>
          <a:p>
            <a:pPr marL="0" indent="0" algn="ctr">
              <a:buNone/>
            </a:pPr>
            <a:r>
              <a:rPr lang="en-US" dirty="0">
                <a:ln w="0"/>
                <a:solidFill>
                  <a:schemeClr val="tx1"/>
                </a:solidFill>
                <a:effectLst>
                  <a:outerShdw blurRad="38100" dist="19050" dir="2700000" algn="tl" rotWithShape="0">
                    <a:schemeClr val="dk1">
                      <a:alpha val="40000"/>
                    </a:schemeClr>
                  </a:outerShdw>
                </a:effectLst>
              </a:rPr>
              <a:t>July 1 </a:t>
            </a:r>
            <a:r>
              <a:rPr lang="en-US" i="1" u="sng" dirty="0">
                <a:ln w="0"/>
                <a:solidFill>
                  <a:schemeClr val="tx1"/>
                </a:solidFill>
                <a:effectLst>
                  <a:outerShdw blurRad="38100" dist="19050" dir="2700000" algn="tl" rotWithShape="0">
                    <a:schemeClr val="dk1">
                      <a:alpha val="40000"/>
                    </a:schemeClr>
                  </a:outerShdw>
                </a:effectLst>
              </a:rPr>
              <a:t>through</a:t>
            </a:r>
            <a:r>
              <a:rPr lang="en-US" dirty="0">
                <a:ln w="0"/>
                <a:solidFill>
                  <a:schemeClr val="tx1"/>
                </a:solidFill>
                <a:effectLst>
                  <a:outerShdw blurRad="38100" dist="19050" dir="2700000" algn="tl" rotWithShape="0">
                    <a:schemeClr val="dk1">
                      <a:alpha val="40000"/>
                    </a:schemeClr>
                  </a:outerShdw>
                </a:effectLst>
              </a:rPr>
              <a:t> June 30</a:t>
            </a:r>
            <a:endParaRPr lang="en-US" dirty="0">
              <a:ln w="0"/>
              <a:solidFill>
                <a:schemeClr val="tx1"/>
              </a:solidFill>
            </a:endParaRPr>
          </a:p>
        </p:txBody>
      </p:sp>
      <p:pic>
        <p:nvPicPr>
          <p:cNvPr id="5" name="Picture 4" descr="A logo with a mountain and trees&#10;&#10;Description automatically generated">
            <a:extLst>
              <a:ext uri="{FF2B5EF4-FFF2-40B4-BE49-F238E27FC236}">
                <a16:creationId xmlns:a16="http://schemas.microsoft.com/office/drawing/2014/main" id="{D6525EB6-C111-C119-61C6-A46F5B9A9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981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3D26-705E-CB12-1C32-31E84A4FC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C2030-9E4F-71A9-B8B5-8613E6B1279A}"/>
              </a:ext>
            </a:extLst>
          </p:cNvPr>
          <p:cNvSpPr>
            <a:spLocks noGrp="1"/>
          </p:cNvSpPr>
          <p:nvPr>
            <p:ph type="title"/>
          </p:nvPr>
        </p:nvSpPr>
        <p:spPr>
          <a:xfrm>
            <a:off x="838200" y="365125"/>
            <a:ext cx="10712570" cy="1325563"/>
          </a:xfrm>
        </p:spPr>
        <p:txBody>
          <a:bodyPr>
            <a:normAutofit/>
          </a:bodyPr>
          <a:lstStyle/>
          <a:p>
            <a:pPr algn="ctr"/>
            <a:r>
              <a:rPr lang="en-US" sz="3600" b="1" dirty="0">
                <a:ln w="0"/>
                <a:solidFill>
                  <a:schemeClr val="accent1"/>
                </a:solidFill>
                <a:effectLst>
                  <a:outerShdw blurRad="38100" dist="25400" dir="5400000" algn="ctr" rotWithShape="0">
                    <a:srgbClr val="6E747A">
                      <a:alpha val="43000"/>
                    </a:srgbClr>
                  </a:outerShdw>
                </a:effectLst>
              </a:rPr>
              <a:t>        Property Tax Dollars…….where does the money go?</a:t>
            </a:r>
            <a:br>
              <a:rPr lang="en-US" sz="3600" b="1" dirty="0">
                <a:ln w="0"/>
                <a:solidFill>
                  <a:schemeClr val="accent1"/>
                </a:solidFill>
                <a:effectLst>
                  <a:outerShdw blurRad="38100" dist="25400" dir="5400000" algn="ctr" rotWithShape="0">
                    <a:srgbClr val="6E747A">
                      <a:alpha val="43000"/>
                    </a:srgbClr>
                  </a:outerShdw>
                </a:effectLst>
              </a:rPr>
            </a:br>
            <a:r>
              <a:rPr lang="en-US" sz="3600" b="1" dirty="0">
                <a:ln w="0"/>
                <a:solidFill>
                  <a:schemeClr val="accent1"/>
                </a:solidFill>
                <a:effectLst>
                  <a:outerShdw blurRad="38100" dist="25400" dir="5400000" algn="ctr" rotWithShape="0">
                    <a:srgbClr val="6E747A">
                      <a:alpha val="43000"/>
                    </a:srgbClr>
                  </a:outerShdw>
                </a:effectLst>
              </a:rPr>
              <a:t>       *Snapshot of FY 2023/2024 Tax Dollar*</a:t>
            </a:r>
          </a:p>
        </p:txBody>
      </p:sp>
      <p:sp>
        <p:nvSpPr>
          <p:cNvPr id="4" name="Rectangle 3">
            <a:extLst>
              <a:ext uri="{FF2B5EF4-FFF2-40B4-BE49-F238E27FC236}">
                <a16:creationId xmlns:a16="http://schemas.microsoft.com/office/drawing/2014/main" id="{1EACE290-2A01-F124-A713-7318A8825AE8}"/>
              </a:ext>
            </a:extLst>
          </p:cNvPr>
          <p:cNvSpPr/>
          <p:nvPr/>
        </p:nvSpPr>
        <p:spPr>
          <a:xfrm>
            <a:off x="2165230" y="4207104"/>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mountain and trees&#10;&#10;Description automatically generated">
            <a:extLst>
              <a:ext uri="{FF2B5EF4-FFF2-40B4-BE49-F238E27FC236}">
                <a16:creationId xmlns:a16="http://schemas.microsoft.com/office/drawing/2014/main" id="{467D3D5E-8171-29A0-458C-FB8A947F9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graphicFrame>
        <p:nvGraphicFramePr>
          <p:cNvPr id="6" name="Chart 5">
            <a:extLst>
              <a:ext uri="{FF2B5EF4-FFF2-40B4-BE49-F238E27FC236}">
                <a16:creationId xmlns:a16="http://schemas.microsoft.com/office/drawing/2014/main" id="{5B8A33FB-8AE9-4437-89B3-24CC27A617AD}"/>
              </a:ext>
            </a:extLst>
          </p:cNvPr>
          <p:cNvGraphicFramePr/>
          <p:nvPr>
            <p:extLst>
              <p:ext uri="{D42A27DB-BD31-4B8C-83A1-F6EECF244321}">
                <p14:modId xmlns:p14="http://schemas.microsoft.com/office/powerpoint/2010/main" val="3439403866"/>
              </p:ext>
            </p:extLst>
          </p:nvPr>
        </p:nvGraphicFramePr>
        <p:xfrm>
          <a:off x="264544" y="1932367"/>
          <a:ext cx="6097437" cy="3079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AA76F551-64F8-F19D-D4EE-94189AB1AA3E}"/>
              </a:ext>
            </a:extLst>
          </p:cNvPr>
          <p:cNvGraphicFramePr>
            <a:graphicFrameLocks noGrp="1"/>
          </p:cNvGraphicFramePr>
          <p:nvPr>
            <p:ph idx="1"/>
            <p:extLst>
              <p:ext uri="{D42A27DB-BD31-4B8C-83A1-F6EECF244321}">
                <p14:modId xmlns:p14="http://schemas.microsoft.com/office/powerpoint/2010/main" val="2837922881"/>
              </p:ext>
            </p:extLst>
          </p:nvPr>
        </p:nvGraphicFramePr>
        <p:xfrm>
          <a:off x="6361978" y="1483426"/>
          <a:ext cx="5453623" cy="5095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4F9E2ABB-73BF-C356-C5BC-01D0E2812FB7}"/>
              </a:ext>
            </a:extLst>
          </p:cNvPr>
          <p:cNvSpPr txBox="1"/>
          <p:nvPr/>
        </p:nvSpPr>
        <p:spPr>
          <a:xfrm>
            <a:off x="838200" y="4953181"/>
            <a:ext cx="4991823" cy="1200329"/>
          </a:xfrm>
          <a:prstGeom prst="rect">
            <a:avLst/>
          </a:prstGeom>
          <a:noFill/>
        </p:spPr>
        <p:txBody>
          <a:bodyPr wrap="square" rtlCol="0">
            <a:spAutoFit/>
          </a:bodyPr>
          <a:lstStyle/>
          <a:p>
            <a:r>
              <a:rPr lang="en-US" dirty="0"/>
              <a:t>For every property tax dollar collected by the county, the City receives .30 Cents from that dollar.</a:t>
            </a:r>
          </a:p>
          <a:p>
            <a:endParaRPr lang="en-US" dirty="0"/>
          </a:p>
          <a:p>
            <a:r>
              <a:rPr lang="en-US" dirty="0"/>
              <a:t>The pie chart shows how the .30 Cents is expensed.</a:t>
            </a:r>
          </a:p>
        </p:txBody>
      </p:sp>
    </p:spTree>
    <p:extLst>
      <p:ext uri="{BB962C8B-B14F-4D97-AF65-F5344CB8AC3E}">
        <p14:creationId xmlns:p14="http://schemas.microsoft.com/office/powerpoint/2010/main" val="43577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EDF3-30EB-0F51-BFCE-5D55B6023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C585F-9A7E-9D5F-BDBB-79DE3C29D9ED}"/>
              </a:ext>
            </a:extLst>
          </p:cNvPr>
          <p:cNvSpPr>
            <a:spLocks noGrp="1"/>
          </p:cNvSpPr>
          <p:nvPr>
            <p:ph type="title"/>
          </p:nvPr>
        </p:nvSpPr>
        <p:spPr/>
        <p:txBody>
          <a:bodyPr>
            <a:normAutofit/>
          </a:bodyPr>
          <a:lstStyle/>
          <a:p>
            <a:pPr algn="ctr"/>
            <a:r>
              <a:rPr lang="en-US" sz="3600" b="1" dirty="0">
                <a:ln w="0"/>
                <a:solidFill>
                  <a:schemeClr val="accent1"/>
                </a:solidFill>
                <a:effectLst>
                  <a:outerShdw blurRad="38100" dist="25400" dir="5400000" algn="ctr" rotWithShape="0">
                    <a:srgbClr val="6E747A">
                      <a:alpha val="43000"/>
                    </a:srgbClr>
                  </a:outerShdw>
                </a:effectLst>
              </a:rPr>
              <a:t>Funds &amp; Expenditures</a:t>
            </a:r>
            <a:br>
              <a:rPr lang="en-US" sz="3600" b="1" dirty="0">
                <a:ln w="0"/>
                <a:solidFill>
                  <a:schemeClr val="accent1"/>
                </a:solidFill>
                <a:effectLst>
                  <a:outerShdw blurRad="38100" dist="25400" dir="5400000" algn="ctr" rotWithShape="0">
                    <a:srgbClr val="6E747A">
                      <a:alpha val="43000"/>
                    </a:srgbClr>
                  </a:outerShdw>
                </a:effectLst>
              </a:rPr>
            </a:br>
            <a:r>
              <a:rPr lang="en-US" sz="3600" b="1" dirty="0">
                <a:ln w="0"/>
                <a:solidFill>
                  <a:schemeClr val="accent1"/>
                </a:solidFill>
                <a:effectLst>
                  <a:outerShdw blurRad="38100" dist="25400" dir="5400000" algn="ctr" rotWithShape="0">
                    <a:srgbClr val="6E747A">
                      <a:alpha val="43000"/>
                    </a:srgbClr>
                  </a:outerShdw>
                </a:effectLst>
              </a:rPr>
              <a:t>What is a Fund?       </a:t>
            </a:r>
          </a:p>
        </p:txBody>
      </p:sp>
      <p:sp>
        <p:nvSpPr>
          <p:cNvPr id="3" name="Content Placeholder 2">
            <a:extLst>
              <a:ext uri="{FF2B5EF4-FFF2-40B4-BE49-F238E27FC236}">
                <a16:creationId xmlns:a16="http://schemas.microsoft.com/office/drawing/2014/main" id="{6FD44D91-2B7A-B5FF-66B1-C333CCC25A2B}"/>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p>
            <a:pPr marL="0" indent="0">
              <a:buNone/>
            </a:pPr>
            <a:r>
              <a:rPr lang="en-US" dirty="0">
                <a:ln w="0"/>
                <a:solidFill>
                  <a:schemeClr val="tx1"/>
                </a:solidFill>
              </a:rPr>
              <a:t>Self-balancing set of accounts, for the purpose of carrying on specific activities. Often with special regulations, restrictions, and limitations.</a:t>
            </a:r>
          </a:p>
        </p:txBody>
      </p:sp>
      <p:pic>
        <p:nvPicPr>
          <p:cNvPr id="5" name="Picture 4" descr="A logo with a mountain and trees&#10;&#10;Description automatically generated">
            <a:extLst>
              <a:ext uri="{FF2B5EF4-FFF2-40B4-BE49-F238E27FC236}">
                <a16:creationId xmlns:a16="http://schemas.microsoft.com/office/drawing/2014/main" id="{603C63E8-4EEB-3796-11D6-F0D9D0299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2" name="Picture 11" descr="A hand putting coins into a pile of coins&#10;&#10;Description automatically generated">
            <a:extLst>
              <a:ext uri="{FF2B5EF4-FFF2-40B4-BE49-F238E27FC236}">
                <a16:creationId xmlns:a16="http://schemas.microsoft.com/office/drawing/2014/main" id="{B2800122-B4B7-9FF1-1BD7-8AA5F72539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54438" y="3273724"/>
            <a:ext cx="3805817" cy="2532057"/>
          </a:xfrm>
          <a:prstGeom prst="rect">
            <a:avLst/>
          </a:prstGeom>
        </p:spPr>
      </p:pic>
    </p:spTree>
    <p:extLst>
      <p:ext uri="{BB962C8B-B14F-4D97-AF65-F5344CB8AC3E}">
        <p14:creationId xmlns:p14="http://schemas.microsoft.com/office/powerpoint/2010/main" val="248244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3493-C774-B14D-F8F3-E32546593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BE17B-771D-E719-7AB8-66E985085C01}"/>
              </a:ext>
            </a:extLst>
          </p:cNvPr>
          <p:cNvSpPr>
            <a:spLocks noGrp="1"/>
          </p:cNvSpPr>
          <p:nvPr>
            <p:ph type="title"/>
          </p:nvPr>
        </p:nvSpPr>
        <p:spPr>
          <a:xfrm>
            <a:off x="838199" y="365125"/>
            <a:ext cx="10902351" cy="1325563"/>
          </a:xfrm>
        </p:spPr>
        <p:txBody>
          <a:bodyPr>
            <a:normAutofit/>
          </a:bodyPr>
          <a:lstStyle/>
          <a:p>
            <a:pPr algn="ctr"/>
            <a:r>
              <a:rPr lang="en-US" sz="3600" b="1" dirty="0">
                <a:ln w="0"/>
                <a:solidFill>
                  <a:schemeClr val="accent1"/>
                </a:solidFill>
                <a:effectLst>
                  <a:outerShdw blurRad="38100" dist="25400" dir="5400000" algn="ctr" rotWithShape="0">
                    <a:srgbClr val="6E747A">
                      <a:alpha val="43000"/>
                    </a:srgbClr>
                  </a:outerShdw>
                </a:effectLst>
              </a:rPr>
              <a:t>How can the City Spend the money in a fund?</a:t>
            </a:r>
          </a:p>
        </p:txBody>
      </p:sp>
      <p:pic>
        <p:nvPicPr>
          <p:cNvPr id="6" name="Content Placeholder 5" descr="A traffic light with different colored lights&#10;&#10;Description automatically generated">
            <a:extLst>
              <a:ext uri="{FF2B5EF4-FFF2-40B4-BE49-F238E27FC236}">
                <a16:creationId xmlns:a16="http://schemas.microsoft.com/office/drawing/2014/main" id="{1D2E3FE4-A5EA-4F5E-D757-35C8144C5EA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4544" y="1690688"/>
            <a:ext cx="427295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pic>
      <p:pic>
        <p:nvPicPr>
          <p:cNvPr id="5" name="Picture 4" descr="A logo with a mountain and trees&#10;&#10;Description automatically generated">
            <a:extLst>
              <a:ext uri="{FF2B5EF4-FFF2-40B4-BE49-F238E27FC236}">
                <a16:creationId xmlns:a16="http://schemas.microsoft.com/office/drawing/2014/main" id="{B6BB6E26-FAD6-2956-B621-8EFEE030E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
        <p:nvSpPr>
          <p:cNvPr id="8" name="TextBox 7">
            <a:extLst>
              <a:ext uri="{FF2B5EF4-FFF2-40B4-BE49-F238E27FC236}">
                <a16:creationId xmlns:a16="http://schemas.microsoft.com/office/drawing/2014/main" id="{178527F2-2E09-22CE-3C23-214A1C45C7BD}"/>
              </a:ext>
            </a:extLst>
          </p:cNvPr>
          <p:cNvSpPr txBox="1"/>
          <p:nvPr/>
        </p:nvSpPr>
        <p:spPr>
          <a:xfrm>
            <a:off x="4804912" y="1345631"/>
            <a:ext cx="6935638" cy="4524315"/>
          </a:xfrm>
          <a:prstGeom prst="rect">
            <a:avLst/>
          </a:prstGeom>
          <a:noFill/>
        </p:spPr>
        <p:txBody>
          <a:bodyPr wrap="square" rtlCol="0">
            <a:spAutoFit/>
          </a:bodyPr>
          <a:lstStyle/>
          <a:p>
            <a:pPr algn="ctr"/>
            <a:r>
              <a:rPr lang="en-US" b="1" dirty="0"/>
              <a:t>The City has a combined total of 17 funds. </a:t>
            </a:r>
          </a:p>
          <a:p>
            <a:r>
              <a:rPr lang="en-US" dirty="0"/>
              <a:t>Think of a stop light when thinking about how a City spends its money, for example:</a:t>
            </a:r>
          </a:p>
          <a:p>
            <a:endParaRPr lang="en-US" dirty="0"/>
          </a:p>
          <a:p>
            <a:r>
              <a:rPr lang="en-US" b="1" dirty="0">
                <a:highlight>
                  <a:srgbClr val="FF0000"/>
                </a:highlight>
              </a:rPr>
              <a:t>RED LIGHT</a:t>
            </a:r>
            <a:r>
              <a:rPr lang="en-US" b="1" dirty="0"/>
              <a:t>:  </a:t>
            </a:r>
            <a:r>
              <a:rPr lang="en-US" dirty="0"/>
              <a:t>Spending is </a:t>
            </a:r>
            <a:r>
              <a:rPr lang="en-US" b="1" i="1" u="sng" dirty="0"/>
              <a:t>RESTRICTED</a:t>
            </a:r>
            <a:r>
              <a:rPr lang="en-US" dirty="0"/>
              <a:t>, this means the money is </a:t>
            </a:r>
            <a:r>
              <a:rPr lang="en-US" b="1" i="1" u="sng" dirty="0"/>
              <a:t>100% </a:t>
            </a:r>
            <a:r>
              <a:rPr lang="en-US" dirty="0"/>
              <a:t>restricted to the purpose required by the funding source. The City has (15) Restricted Funds. Categories include Special Revenue Funds, Enterprise Funds, and Debt Service Funds.</a:t>
            </a:r>
          </a:p>
          <a:p>
            <a:endParaRPr lang="en-US" dirty="0"/>
          </a:p>
          <a:p>
            <a:r>
              <a:rPr lang="en-US" b="1" dirty="0">
                <a:highlight>
                  <a:srgbClr val="FFFF00"/>
                </a:highlight>
              </a:rPr>
              <a:t>YELLOW LIGHT</a:t>
            </a:r>
            <a:r>
              <a:rPr lang="en-US" dirty="0"/>
              <a:t>: Spending is </a:t>
            </a:r>
            <a:r>
              <a:rPr lang="en-US" b="1" i="1" u="sng" dirty="0"/>
              <a:t>LESS RESTRICTED </a:t>
            </a:r>
            <a:r>
              <a:rPr lang="en-US" dirty="0"/>
              <a:t> because the Council can amend the purpose through budget action. The City has (1) Less Restricted Fund: the Fleet Fund</a:t>
            </a:r>
          </a:p>
          <a:p>
            <a:endParaRPr lang="en-US" b="1" i="1" u="sng" dirty="0"/>
          </a:p>
          <a:p>
            <a:r>
              <a:rPr lang="en-US" b="1" dirty="0">
                <a:highlight>
                  <a:srgbClr val="00FF00"/>
                </a:highlight>
              </a:rPr>
              <a:t>GREEN LIGHT</a:t>
            </a:r>
            <a:r>
              <a:rPr lang="en-US" b="1" dirty="0"/>
              <a:t>:  </a:t>
            </a:r>
            <a:r>
              <a:rPr lang="en-US" dirty="0"/>
              <a:t>Spending from the General Fund is </a:t>
            </a:r>
            <a:r>
              <a:rPr lang="en-US" b="1" i="1" u="sng" dirty="0"/>
              <a:t>UNRESTRICTED</a:t>
            </a:r>
            <a:r>
              <a:rPr lang="en-US" dirty="0"/>
              <a:t>, except for Grants, and designated donations. The City has (1) </a:t>
            </a:r>
          </a:p>
          <a:p>
            <a:r>
              <a:rPr lang="en-US" dirty="0"/>
              <a:t>Unrestricted Fund: the General Fund.</a:t>
            </a:r>
            <a:endParaRPr lang="en-US" b="1" dirty="0"/>
          </a:p>
        </p:txBody>
      </p:sp>
    </p:spTree>
    <p:extLst>
      <p:ext uri="{BB962C8B-B14F-4D97-AF65-F5344CB8AC3E}">
        <p14:creationId xmlns:p14="http://schemas.microsoft.com/office/powerpoint/2010/main" val="291432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B66F5-45CB-BA43-3843-01C4466D1970}"/>
            </a:ext>
          </a:extLst>
        </p:cNvPr>
        <p:cNvGrpSpPr/>
        <p:nvPr/>
      </p:nvGrpSpPr>
      <p:grpSpPr>
        <a:xfrm>
          <a:off x="0" y="0"/>
          <a:ext cx="0" cy="0"/>
          <a:chOff x="0" y="0"/>
          <a:chExt cx="0" cy="0"/>
        </a:xfrm>
      </p:grpSpPr>
      <p:pic>
        <p:nvPicPr>
          <p:cNvPr id="6" name="Content Placeholder 5" descr="A set of yellow green and red lights&#10;&#10;Description automatically generated">
            <a:extLst>
              <a:ext uri="{FF2B5EF4-FFF2-40B4-BE49-F238E27FC236}">
                <a16:creationId xmlns:a16="http://schemas.microsoft.com/office/drawing/2014/main" id="{786FE32C-DBC4-ED04-F549-0478ABE0702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1495" y="501441"/>
            <a:ext cx="7334534" cy="2050232"/>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pic>
      <p:sp>
        <p:nvSpPr>
          <p:cNvPr id="8" name="TextBox 7">
            <a:extLst>
              <a:ext uri="{FF2B5EF4-FFF2-40B4-BE49-F238E27FC236}">
                <a16:creationId xmlns:a16="http://schemas.microsoft.com/office/drawing/2014/main" id="{8AEBE747-BCAD-3666-20B7-0E8E083AE104}"/>
              </a:ext>
            </a:extLst>
          </p:cNvPr>
          <p:cNvSpPr txBox="1"/>
          <p:nvPr/>
        </p:nvSpPr>
        <p:spPr>
          <a:xfrm>
            <a:off x="514710" y="2786332"/>
            <a:ext cx="3618780" cy="3970318"/>
          </a:xfrm>
          <a:prstGeom prst="rect">
            <a:avLst/>
          </a:prstGeom>
          <a:noFill/>
        </p:spPr>
        <p:txBody>
          <a:bodyPr wrap="square" rtlCol="0">
            <a:spAutoFit/>
          </a:bodyPr>
          <a:lstStyle/>
          <a:p>
            <a:r>
              <a:rPr lang="en-US" u="sng" dirty="0"/>
              <a:t>Red Light </a:t>
            </a:r>
            <a:r>
              <a:rPr lang="en-US" b="1" u="sng" dirty="0"/>
              <a:t>Restricted </a:t>
            </a:r>
            <a:r>
              <a:rPr lang="en-US" u="sng" dirty="0"/>
              <a:t>Funds</a:t>
            </a:r>
          </a:p>
          <a:p>
            <a:r>
              <a:rPr lang="en-US" dirty="0"/>
              <a:t>*Library	         *PD Facility Cap Fund</a:t>
            </a:r>
          </a:p>
          <a:p>
            <a:r>
              <a:rPr lang="en-US" dirty="0"/>
              <a:t>*Street	         *WWTP Cap Fund</a:t>
            </a:r>
          </a:p>
          <a:p>
            <a:r>
              <a:rPr lang="en-US" dirty="0"/>
              <a:t>*PD Restricted</a:t>
            </a:r>
          </a:p>
          <a:p>
            <a:r>
              <a:rPr lang="en-US" dirty="0"/>
              <a:t>*Street SDC</a:t>
            </a:r>
          </a:p>
          <a:p>
            <a:r>
              <a:rPr lang="en-US" dirty="0"/>
              <a:t>*Park SDC Fund</a:t>
            </a:r>
          </a:p>
          <a:p>
            <a:r>
              <a:rPr lang="en-US" dirty="0"/>
              <a:t>*Urban Renewal</a:t>
            </a:r>
          </a:p>
          <a:p>
            <a:r>
              <a:rPr lang="en-US" dirty="0"/>
              <a:t>*Sewer</a:t>
            </a:r>
          </a:p>
          <a:p>
            <a:r>
              <a:rPr lang="en-US" dirty="0"/>
              <a:t>*Water</a:t>
            </a:r>
          </a:p>
          <a:p>
            <a:r>
              <a:rPr lang="en-US" dirty="0"/>
              <a:t>*Storm Water</a:t>
            </a:r>
          </a:p>
          <a:p>
            <a:r>
              <a:rPr lang="en-US" dirty="0"/>
              <a:t>*Sewer SDC</a:t>
            </a:r>
          </a:p>
          <a:p>
            <a:r>
              <a:rPr lang="en-US" dirty="0"/>
              <a:t>*Water SDC</a:t>
            </a:r>
          </a:p>
          <a:p>
            <a:r>
              <a:rPr lang="en-US" dirty="0"/>
              <a:t>*Storm SDC</a:t>
            </a:r>
          </a:p>
          <a:p>
            <a:r>
              <a:rPr lang="en-US" dirty="0"/>
              <a:t>*Sewer Debt Fund</a:t>
            </a:r>
          </a:p>
        </p:txBody>
      </p:sp>
      <p:sp>
        <p:nvSpPr>
          <p:cNvPr id="9" name="TextBox 8">
            <a:extLst>
              <a:ext uri="{FF2B5EF4-FFF2-40B4-BE49-F238E27FC236}">
                <a16:creationId xmlns:a16="http://schemas.microsoft.com/office/drawing/2014/main" id="{83DB381B-4878-6F50-B083-D0B6B0B2BF8B}"/>
              </a:ext>
            </a:extLst>
          </p:cNvPr>
          <p:cNvSpPr txBox="1"/>
          <p:nvPr/>
        </p:nvSpPr>
        <p:spPr>
          <a:xfrm>
            <a:off x="4133490" y="2794958"/>
            <a:ext cx="3372929" cy="646331"/>
          </a:xfrm>
          <a:prstGeom prst="rect">
            <a:avLst/>
          </a:prstGeom>
          <a:noFill/>
        </p:spPr>
        <p:txBody>
          <a:bodyPr wrap="square" rtlCol="0">
            <a:spAutoFit/>
          </a:bodyPr>
          <a:lstStyle/>
          <a:p>
            <a:r>
              <a:rPr lang="en-US" u="sng" dirty="0"/>
              <a:t>Yellow Light </a:t>
            </a:r>
            <a:r>
              <a:rPr lang="en-US" b="1" i="1" u="sng" dirty="0"/>
              <a:t>LESS</a:t>
            </a:r>
            <a:r>
              <a:rPr lang="en-US" u="sng" dirty="0"/>
              <a:t> </a:t>
            </a:r>
            <a:r>
              <a:rPr lang="en-US" b="1" u="sng" dirty="0"/>
              <a:t>Restricted </a:t>
            </a:r>
            <a:r>
              <a:rPr lang="en-US" u="sng" dirty="0"/>
              <a:t>Funds</a:t>
            </a:r>
            <a:endParaRPr lang="en-US" dirty="0"/>
          </a:p>
          <a:p>
            <a:r>
              <a:rPr lang="en-US" dirty="0"/>
              <a:t>*Fleet replacement Fund</a:t>
            </a:r>
          </a:p>
        </p:txBody>
      </p:sp>
      <p:sp>
        <p:nvSpPr>
          <p:cNvPr id="10" name="TextBox 9">
            <a:extLst>
              <a:ext uri="{FF2B5EF4-FFF2-40B4-BE49-F238E27FC236}">
                <a16:creationId xmlns:a16="http://schemas.microsoft.com/office/drawing/2014/main" id="{EC047FA4-9F0D-D882-25BF-2D38C86BFB10}"/>
              </a:ext>
            </a:extLst>
          </p:cNvPr>
          <p:cNvSpPr txBox="1"/>
          <p:nvPr/>
        </p:nvSpPr>
        <p:spPr>
          <a:xfrm>
            <a:off x="7726391" y="2786332"/>
            <a:ext cx="3372929" cy="1477328"/>
          </a:xfrm>
          <a:prstGeom prst="rect">
            <a:avLst/>
          </a:prstGeom>
          <a:noFill/>
        </p:spPr>
        <p:txBody>
          <a:bodyPr wrap="square" rtlCol="0">
            <a:spAutoFit/>
          </a:bodyPr>
          <a:lstStyle/>
          <a:p>
            <a:r>
              <a:rPr lang="en-US" u="sng" dirty="0"/>
              <a:t>Green Light </a:t>
            </a:r>
            <a:r>
              <a:rPr lang="en-US" b="1" i="1" u="sng" dirty="0"/>
              <a:t>Unr</a:t>
            </a:r>
            <a:r>
              <a:rPr lang="en-US" b="1" u="sng" dirty="0"/>
              <a:t>estricted </a:t>
            </a:r>
            <a:r>
              <a:rPr lang="en-US" u="sng" dirty="0"/>
              <a:t>Funds</a:t>
            </a:r>
          </a:p>
          <a:p>
            <a:r>
              <a:rPr lang="en-US" dirty="0"/>
              <a:t>*General Fund</a:t>
            </a:r>
          </a:p>
          <a:p>
            <a:endParaRPr lang="en-US" dirty="0"/>
          </a:p>
          <a:p>
            <a:r>
              <a:rPr lang="en-US" b="1" i="1" dirty="0"/>
              <a:t>EXCEPT</a:t>
            </a:r>
            <a:r>
              <a:rPr lang="en-US" dirty="0"/>
              <a:t> For Grants, and designated donations</a:t>
            </a:r>
          </a:p>
        </p:txBody>
      </p:sp>
      <p:pic>
        <p:nvPicPr>
          <p:cNvPr id="11" name="Picture 10" descr="A logo with a mountain and trees&#10;&#10;Description automatically generated">
            <a:extLst>
              <a:ext uri="{FF2B5EF4-FFF2-40B4-BE49-F238E27FC236}">
                <a16:creationId xmlns:a16="http://schemas.microsoft.com/office/drawing/2014/main" id="{B2A686F9-2310-5652-7C87-D8F42ABBC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35" y="200994"/>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8115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EF49-07F3-273A-A699-C1E9EB046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46899-3AE3-C0BC-8015-9E2D11E24BA3}"/>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Let’s put it to a test?</a:t>
            </a:r>
          </a:p>
        </p:txBody>
      </p:sp>
      <p:sp>
        <p:nvSpPr>
          <p:cNvPr id="3" name="Content Placeholder 2">
            <a:extLst>
              <a:ext uri="{FF2B5EF4-FFF2-40B4-BE49-F238E27FC236}">
                <a16:creationId xmlns:a16="http://schemas.microsoft.com/office/drawing/2014/main" id="{C0A9FC26-3521-0A4C-1C96-7C1BD0714AAD}"/>
              </a:ext>
            </a:extLst>
          </p:cNvPr>
          <p:cNvSpPr>
            <a:spLocks noGrp="1"/>
          </p:cNvSpPr>
          <p:nvPr>
            <p:ph idx="1"/>
          </p:nvPr>
        </p:nvSpPr>
        <p:spPr>
          <a:xfrm>
            <a:off x="838200" y="1690688"/>
            <a:ext cx="10515600" cy="4486275"/>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p>
            <a:pPr marL="0" indent="0" algn="ctr">
              <a:buNone/>
            </a:pPr>
            <a:r>
              <a:rPr lang="en-US" dirty="0">
                <a:ln w="0"/>
                <a:solidFill>
                  <a:schemeClr val="tx1"/>
                </a:solidFill>
                <a:effectLst>
                  <a:outerShdw blurRad="38100" dist="19050" dir="2700000" algn="tl" rotWithShape="0">
                    <a:schemeClr val="dk1">
                      <a:alpha val="40000"/>
                    </a:schemeClr>
                  </a:outerShdw>
                </a:effectLst>
              </a:rPr>
              <a:t>I’m going to ask a series of questions, you have (3) light signals in front of you. Please hold the correct light color up when you know the answer. </a:t>
            </a:r>
            <a:r>
              <a:rPr lang="en-US" dirty="0">
                <a:ln w="0"/>
                <a:solidFill>
                  <a:schemeClr val="tx1"/>
                </a:solidFill>
                <a:effectLst>
                  <a:outerShdw blurRad="38100" dist="19050" dir="2700000" algn="tl" rotWithShape="0">
                    <a:schemeClr val="dk1">
                      <a:alpha val="40000"/>
                    </a:schemeClr>
                  </a:outerShdw>
                </a:effectLst>
                <a:highlight>
                  <a:srgbClr val="FF0000"/>
                </a:highlight>
              </a:rPr>
              <a:t>Red is No!   </a:t>
            </a:r>
            <a:r>
              <a:rPr lang="en-US" dirty="0">
                <a:ln w="0"/>
                <a:solidFill>
                  <a:schemeClr val="tx1"/>
                </a:solidFill>
                <a:effectLst>
                  <a:outerShdw blurRad="38100" dist="19050" dir="2700000" algn="tl" rotWithShape="0">
                    <a:schemeClr val="dk1">
                      <a:alpha val="40000"/>
                    </a:schemeClr>
                  </a:outerShdw>
                </a:effectLst>
                <a:highlight>
                  <a:srgbClr val="FFFF00"/>
                </a:highlight>
              </a:rPr>
              <a:t>Yellow is Maybe! </a:t>
            </a:r>
            <a:r>
              <a:rPr lang="en-US" dirty="0">
                <a:ln w="0"/>
                <a:solidFill>
                  <a:schemeClr val="tx1"/>
                </a:solidFill>
                <a:effectLst>
                  <a:outerShdw blurRad="38100" dist="19050" dir="2700000" algn="tl" rotWithShape="0">
                    <a:schemeClr val="dk1">
                      <a:alpha val="40000"/>
                    </a:schemeClr>
                  </a:outerShdw>
                </a:effectLst>
                <a:highlight>
                  <a:srgbClr val="00FF00"/>
                </a:highlight>
              </a:rPr>
              <a:t>Green is Yes!</a:t>
            </a:r>
          </a:p>
          <a:p>
            <a:pPr marL="514350" indent="-514350">
              <a:buAutoNum type="arabicParenR"/>
            </a:pPr>
            <a:r>
              <a:rPr lang="en-US" dirty="0">
                <a:ln w="0"/>
                <a:solidFill>
                  <a:schemeClr val="tx1"/>
                </a:solidFill>
                <a:effectLst>
                  <a:outerShdw blurRad="38100" dist="19050" dir="2700000" algn="tl" rotWithShape="0">
                    <a:schemeClr val="dk1">
                      <a:alpha val="40000"/>
                    </a:schemeClr>
                  </a:outerShdw>
                </a:effectLst>
              </a:rPr>
              <a:t>A large donation was made to the Police Dept. Restricted Fund for the K-9 program. Since Benz enjoys walking though the City parks, could the Police Dept. transfer that money to the Parks Fund for a new swing set? </a:t>
            </a:r>
          </a:p>
          <a:p>
            <a:pPr marL="514350" indent="-514350">
              <a:buAutoNum type="arabicParenR"/>
            </a:pPr>
            <a:r>
              <a:rPr lang="en-US" dirty="0">
                <a:ln w="0"/>
                <a:solidFill>
                  <a:schemeClr val="tx1"/>
                </a:solidFill>
                <a:effectLst>
                  <a:outerShdw blurRad="38100" dist="19050" dir="2700000" algn="tl" rotWithShape="0">
                    <a:schemeClr val="dk1">
                      <a:alpha val="40000"/>
                    </a:schemeClr>
                  </a:outerShdw>
                </a:effectLst>
              </a:rPr>
              <a:t>Can state gas tax revenue be used to build and repair a new street within city limits? Can street system development charges also be used for the same project? </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514350" indent="-514350">
              <a:buAutoNum type="arabicParenR"/>
            </a:pP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descr="A logo with a mountain and trees&#10;&#10;Description automatically generated">
            <a:extLst>
              <a:ext uri="{FF2B5EF4-FFF2-40B4-BE49-F238E27FC236}">
                <a16:creationId xmlns:a16="http://schemas.microsoft.com/office/drawing/2014/main" id="{402A0B92-7EA9-6E1B-A544-151CD80C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19016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A10F-F9FC-B3BD-07CE-0A6147F52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4CD85-B36E-D21C-EA20-02161FFD864C}"/>
              </a:ext>
            </a:extLst>
          </p:cNvPr>
          <p:cNvSpPr>
            <a:spLocks noGrp="1"/>
          </p:cNvSpPr>
          <p:nvPr>
            <p:ph type="title"/>
          </p:nvPr>
        </p:nvSpPr>
        <p:spPr/>
        <p:txBody>
          <a:bodyPr/>
          <a:lstStyle/>
          <a:p>
            <a:pPr algn="ctr"/>
            <a:r>
              <a:rPr lang="en-US" b="1" dirty="0">
                <a:ln w="0"/>
                <a:solidFill>
                  <a:schemeClr val="accent1"/>
                </a:solidFill>
                <a:effectLst>
                  <a:outerShdw blurRad="38100" dist="25400" dir="5400000" algn="ctr" rotWithShape="0">
                    <a:srgbClr val="6E747A">
                      <a:alpha val="43000"/>
                    </a:srgbClr>
                  </a:outerShdw>
                </a:effectLst>
              </a:rPr>
              <a:t>Let’s put it to a test?</a:t>
            </a:r>
          </a:p>
        </p:txBody>
      </p:sp>
      <p:sp>
        <p:nvSpPr>
          <p:cNvPr id="3" name="Content Placeholder 2">
            <a:extLst>
              <a:ext uri="{FF2B5EF4-FFF2-40B4-BE49-F238E27FC236}">
                <a16:creationId xmlns:a16="http://schemas.microsoft.com/office/drawing/2014/main" id="{EA7F31F2-9EF8-EC94-0F40-D5A66FD43DCB}"/>
              </a:ext>
            </a:extLst>
          </p:cNvPr>
          <p:cNvSpPr>
            <a:spLocks noGrp="1"/>
          </p:cNvSpPr>
          <p:nvPr>
            <p:ph idx="1"/>
          </p:nvPr>
        </p:nvSpPr>
        <p:spPr>
          <a:xfrm>
            <a:off x="1411856" y="1483425"/>
            <a:ext cx="10515600" cy="4201154"/>
          </a:xfrm>
          <a:solidFill>
            <a:schemeClr val="accent3">
              <a:lumMod val="20000"/>
              <a:lumOff val="80000"/>
            </a:schemeClr>
          </a:solidFill>
          <a:ln w="76200">
            <a:solidFill>
              <a:schemeClr val="accent4">
                <a:lumMod val="60000"/>
                <a:lumOff val="40000"/>
              </a:schemeClr>
            </a:solidFill>
          </a:ln>
          <a:effectLst>
            <a:glow rad="1397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normAutofit lnSpcReduction="10000"/>
          </a:bodyPr>
          <a:lstStyle/>
          <a:p>
            <a:pPr marL="0" indent="0">
              <a:buNone/>
            </a:pPr>
            <a:r>
              <a:rPr lang="en-US" dirty="0">
                <a:ln w="0"/>
                <a:solidFill>
                  <a:schemeClr val="tx1"/>
                </a:solidFill>
                <a:effectLst>
                  <a:outerShdw blurRad="38100" dist="19050" dir="2700000" algn="tl" rotWithShape="0">
                    <a:schemeClr val="dk1">
                      <a:alpha val="40000"/>
                    </a:schemeClr>
                  </a:outerShdw>
                </a:effectLst>
              </a:rPr>
              <a:t>3) The general fund transferred $50,000 to the fleet fund for the replacement of a police vehicle. Mid year the air conditioner in the patrol room stopped working. Chief asked finance if the money set aside for the fleet replacement fund could be used towards a new AC system in the patrol room instead? </a:t>
            </a:r>
          </a:p>
          <a:p>
            <a:pPr marL="0" indent="0">
              <a:buNone/>
            </a:pPr>
            <a:r>
              <a:rPr lang="en-US" dirty="0">
                <a:ln w="0"/>
                <a:solidFill>
                  <a:schemeClr val="tx1"/>
                </a:solidFill>
                <a:effectLst>
                  <a:outerShdw blurRad="38100" dist="19050" dir="2700000" algn="tl" rotWithShape="0">
                    <a:schemeClr val="dk1">
                      <a:alpha val="40000"/>
                    </a:schemeClr>
                  </a:outerShdw>
                </a:effectLst>
              </a:rPr>
              <a:t>4) The Library received a grant for building improvements. They don’t have a need for the grant this year but thought the Sewer Fund could use the Grant money to put towards the construction of the new sewer plant. Since the library would benefit from the new sewer plant, library asked finance to redirect the funds to the sewer fund. Can finance do that?</a:t>
            </a: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0" indent="0">
              <a:buNone/>
            </a:pPr>
            <a:endParaRPr lang="en-US" dirty="0">
              <a:ln w="0"/>
              <a:solidFill>
                <a:schemeClr val="tx1"/>
              </a:solidFill>
              <a:effectLst>
                <a:outerShdw blurRad="38100" dist="19050" dir="2700000" algn="tl" rotWithShape="0">
                  <a:schemeClr val="dk1">
                    <a:alpha val="40000"/>
                  </a:schemeClr>
                </a:outerShdw>
              </a:effectLst>
            </a:endParaRPr>
          </a:p>
          <a:p>
            <a:pPr marL="0" indent="0">
              <a:buNone/>
            </a:pP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descr="A logo with a mountain and trees&#10;&#10;Description automatically generated">
            <a:extLst>
              <a:ext uri="{FF2B5EF4-FFF2-40B4-BE49-F238E27FC236}">
                <a16:creationId xmlns:a16="http://schemas.microsoft.com/office/drawing/2014/main" id="{8733992A-2F47-EF07-8988-8E72EAFA0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44" y="157862"/>
            <a:ext cx="1335346" cy="132556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701767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1095</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Local Budgeting in Oregon OR Revised Statutes  (ORS 294)</vt:lpstr>
      <vt:lpstr>What does Budget Law Do for the City?</vt:lpstr>
      <vt:lpstr>What is a Budget?</vt:lpstr>
      <vt:lpstr>        Property Tax Dollars…….where does the money go?        *Snapshot of FY 2023/2024 Tax Dollar*</vt:lpstr>
      <vt:lpstr>Funds &amp; Expenditures What is a Fund?       </vt:lpstr>
      <vt:lpstr>How can the City Spend the money in a fund?</vt:lpstr>
      <vt:lpstr>PowerPoint Presentation</vt:lpstr>
      <vt:lpstr>Let’s put it to a test?</vt:lpstr>
      <vt:lpstr>Let’s put it to a test?</vt:lpstr>
      <vt:lpstr>Let’s put it to a test?</vt:lpstr>
      <vt:lpstr>Let’s put it to a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Budgeting in Oregon OR Revised Statutes  (ORS 294)</dc:title>
  <dc:creator>Cindy Chauran</dc:creator>
  <cp:lastModifiedBy>Cindy Chauran</cp:lastModifiedBy>
  <cp:revision>12</cp:revision>
  <cp:lastPrinted>2024-03-15T21:45:42Z</cp:lastPrinted>
  <dcterms:created xsi:type="dcterms:W3CDTF">2024-02-27T18:43:19Z</dcterms:created>
  <dcterms:modified xsi:type="dcterms:W3CDTF">2024-03-21T17:22:43Z</dcterms:modified>
</cp:coreProperties>
</file>